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sldSz cx="18288000" cy="10287000"/>
  <p:notesSz cx="6858000" cy="9144000"/>
  <p:embeddedFontLst>
    <p:embeddedFont>
      <p:font typeface="Canva Sans" panose="020B0604020202020204" charset="0"/>
      <p:regular r:id="rId12"/>
    </p:embeddedFont>
    <p:embeddedFont>
      <p:font typeface="Computer Says No" panose="020B0604020202020204" charset="0"/>
      <p:regular r:id="rId13"/>
    </p:embeddedFont>
    <p:embeddedFont>
      <p:font typeface="Poppins" panose="00000500000000000000" pitchFamily="2" charset="0"/>
      <p:regular r:id="rId14"/>
    </p:embeddedFont>
    <p:embeddedFont>
      <p:font typeface="Poppins Light" panose="00000400000000000000" pitchFamily="2" charset="0"/>
      <p:regular r:id="rId1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1" d="100"/>
          <a:sy n="51" d="100"/>
        </p:scale>
        <p:origin x="826" y="53"/>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3/3/2024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3/3/2024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3/3/2024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3/3/2024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3/3/2024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3/3/2024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1.sv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3.svg"/><Relationship Id="rId7" Type="http://schemas.openxmlformats.org/officeDocument/2006/relationships/image" Target="../media/image16.pn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5.png"/><Relationship Id="rId10" Type="http://schemas.openxmlformats.org/officeDocument/2006/relationships/image" Target="../media/image19.png"/><Relationship Id="rId4" Type="http://schemas.openxmlformats.org/officeDocument/2006/relationships/image" Target="../media/image14.png"/><Relationship Id="rId9" Type="http://schemas.openxmlformats.org/officeDocument/2006/relationships/image" Target="../media/image18.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0.pn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23.png"/><Relationship Id="rId7" Type="http://schemas.openxmlformats.org/officeDocument/2006/relationships/image" Target="../media/image26.png"/><Relationship Id="rId2"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25.png"/><Relationship Id="rId4" Type="http://schemas.openxmlformats.org/officeDocument/2006/relationships/image" Target="../media/image24.svg"/></Relationships>
</file>

<file path=ppt/slides/_rels/slide9.xml.rels><?xml version="1.0" encoding="UTF-8" standalone="yes"?>
<Relationships xmlns="http://schemas.openxmlformats.org/package/2006/relationships"><Relationship Id="rId8" Type="http://schemas.openxmlformats.org/officeDocument/2006/relationships/image" Target="../media/image32.svg"/><Relationship Id="rId13" Type="http://schemas.openxmlformats.org/officeDocument/2006/relationships/image" Target="../media/image37.png"/><Relationship Id="rId3" Type="http://schemas.openxmlformats.org/officeDocument/2006/relationships/image" Target="../media/image28.png"/><Relationship Id="rId7" Type="http://schemas.openxmlformats.org/officeDocument/2006/relationships/image" Target="../media/image31.png"/><Relationship Id="rId12" Type="http://schemas.openxmlformats.org/officeDocument/2006/relationships/image" Target="../media/image3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0.png"/><Relationship Id="rId11" Type="http://schemas.openxmlformats.org/officeDocument/2006/relationships/image" Target="../media/image35.png"/><Relationship Id="rId5" Type="http://schemas.openxmlformats.org/officeDocument/2006/relationships/image" Target="../media/image3.png"/><Relationship Id="rId10" Type="http://schemas.openxmlformats.org/officeDocument/2006/relationships/image" Target="../media/image34.svg"/><Relationship Id="rId4" Type="http://schemas.openxmlformats.org/officeDocument/2006/relationships/image" Target="../media/image29.svg"/><Relationship Id="rId9" Type="http://schemas.openxmlformats.org/officeDocument/2006/relationships/image" Target="../media/image33.png"/><Relationship Id="rId14" Type="http://schemas.openxmlformats.org/officeDocument/2006/relationships/image" Target="../media/image38.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63916" b="-86898"/>
            </a:stretch>
          </a:blipFill>
        </p:spPr>
        <p:txBody>
          <a:bodyPr/>
          <a:lstStyle/>
          <a:p>
            <a:endParaRPr lang="en-GB"/>
          </a:p>
        </p:txBody>
      </p:sp>
      <p:sp>
        <p:nvSpPr>
          <p:cNvPr id="3" name="Freeform 3"/>
          <p:cNvSpPr/>
          <p:nvPr/>
        </p:nvSpPr>
        <p:spPr>
          <a:xfrm>
            <a:off x="-2576678" y="6172200"/>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3"/>
            <a:stretch>
              <a:fillRect/>
            </a:stretch>
          </a:blipFill>
        </p:spPr>
        <p:txBody>
          <a:bodyPr/>
          <a:lstStyle/>
          <a:p>
            <a:endParaRPr lang="en-GB"/>
          </a:p>
        </p:txBody>
      </p:sp>
      <p:sp>
        <p:nvSpPr>
          <p:cNvPr id="4" name="Freeform 4"/>
          <p:cNvSpPr/>
          <p:nvPr/>
        </p:nvSpPr>
        <p:spPr>
          <a:xfrm>
            <a:off x="3268070" y="-2818506"/>
            <a:ext cx="4825046" cy="4219769"/>
          </a:xfrm>
          <a:custGeom>
            <a:avLst/>
            <a:gdLst/>
            <a:ahLst/>
            <a:cxnLst/>
            <a:rect l="l" t="t" r="r" b="b"/>
            <a:pathLst>
              <a:path w="4825046" h="4219769">
                <a:moveTo>
                  <a:pt x="0" y="0"/>
                </a:moveTo>
                <a:lnTo>
                  <a:pt x="4825046" y="0"/>
                </a:lnTo>
                <a:lnTo>
                  <a:pt x="4825046" y="4219769"/>
                </a:lnTo>
                <a:lnTo>
                  <a:pt x="0" y="4219769"/>
                </a:lnTo>
                <a:lnTo>
                  <a:pt x="0" y="0"/>
                </a:lnTo>
                <a:close/>
              </a:path>
            </a:pathLst>
          </a:custGeom>
          <a:blipFill>
            <a:blip r:embed="rId4"/>
            <a:stretch>
              <a:fillRect/>
            </a:stretch>
          </a:blipFill>
        </p:spPr>
        <p:txBody>
          <a:bodyPr/>
          <a:lstStyle/>
          <a:p>
            <a:endParaRPr lang="en-GB"/>
          </a:p>
        </p:txBody>
      </p:sp>
      <p:sp>
        <p:nvSpPr>
          <p:cNvPr id="5" name="Freeform 5"/>
          <p:cNvSpPr/>
          <p:nvPr/>
        </p:nvSpPr>
        <p:spPr>
          <a:xfrm>
            <a:off x="14161481" y="-4114800"/>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3"/>
            <a:stretch>
              <a:fillRect/>
            </a:stretch>
          </a:blipFill>
        </p:spPr>
        <p:txBody>
          <a:bodyPr/>
          <a:lstStyle/>
          <a:p>
            <a:endParaRPr lang="en-GB"/>
          </a:p>
        </p:txBody>
      </p:sp>
      <p:sp>
        <p:nvSpPr>
          <p:cNvPr id="6" name="TextBox 6"/>
          <p:cNvSpPr txBox="1"/>
          <p:nvPr/>
        </p:nvSpPr>
        <p:spPr>
          <a:xfrm>
            <a:off x="2850925" y="6497858"/>
            <a:ext cx="6926813" cy="462947"/>
          </a:xfrm>
          <a:prstGeom prst="rect">
            <a:avLst/>
          </a:prstGeom>
        </p:spPr>
        <p:txBody>
          <a:bodyPr lIns="0" tIns="0" rIns="0" bIns="0" rtlCol="0" anchor="t">
            <a:spAutoFit/>
          </a:bodyPr>
          <a:lstStyle/>
          <a:p>
            <a:pPr algn="ctr">
              <a:lnSpc>
                <a:spcPts val="3799"/>
              </a:lnSpc>
            </a:pPr>
            <a:r>
              <a:rPr lang="en-US" sz="2714" dirty="0">
                <a:solidFill>
                  <a:schemeClr val="bg1"/>
                </a:solidFill>
                <a:latin typeface="Poppins Light"/>
              </a:rPr>
              <a:t>By Team: Pooja Nair</a:t>
            </a:r>
          </a:p>
        </p:txBody>
      </p:sp>
      <p:sp>
        <p:nvSpPr>
          <p:cNvPr id="7" name="Freeform 7"/>
          <p:cNvSpPr/>
          <p:nvPr/>
        </p:nvSpPr>
        <p:spPr>
          <a:xfrm>
            <a:off x="-391635" y="1333816"/>
            <a:ext cx="3948234" cy="1724379"/>
          </a:xfrm>
          <a:custGeom>
            <a:avLst/>
            <a:gdLst/>
            <a:ahLst/>
            <a:cxnLst/>
            <a:rect l="l" t="t" r="r" b="b"/>
            <a:pathLst>
              <a:path w="3948234" h="1724379">
                <a:moveTo>
                  <a:pt x="0" y="0"/>
                </a:moveTo>
                <a:lnTo>
                  <a:pt x="3948234" y="0"/>
                </a:lnTo>
                <a:lnTo>
                  <a:pt x="3948234" y="1724379"/>
                </a:lnTo>
                <a:lnTo>
                  <a:pt x="0" y="1724379"/>
                </a:lnTo>
                <a:lnTo>
                  <a:pt x="0" y="0"/>
                </a:lnTo>
                <a:close/>
              </a:path>
            </a:pathLst>
          </a:custGeom>
          <a:blipFill>
            <a:blip r:embed="rId5"/>
            <a:stretch>
              <a:fillRect/>
            </a:stretch>
          </a:blipFill>
        </p:spPr>
        <p:txBody>
          <a:bodyPr/>
          <a:lstStyle/>
          <a:p>
            <a:endParaRPr lang="en-GB"/>
          </a:p>
        </p:txBody>
      </p:sp>
      <p:sp>
        <p:nvSpPr>
          <p:cNvPr id="8" name="Freeform 8"/>
          <p:cNvSpPr/>
          <p:nvPr/>
        </p:nvSpPr>
        <p:spPr>
          <a:xfrm>
            <a:off x="4601689" y="8426785"/>
            <a:ext cx="4729467" cy="4047169"/>
          </a:xfrm>
          <a:custGeom>
            <a:avLst/>
            <a:gdLst/>
            <a:ahLst/>
            <a:cxnLst/>
            <a:rect l="l" t="t" r="r" b="b"/>
            <a:pathLst>
              <a:path w="4729467" h="4047169">
                <a:moveTo>
                  <a:pt x="0" y="0"/>
                </a:moveTo>
                <a:lnTo>
                  <a:pt x="4729467" y="0"/>
                </a:lnTo>
                <a:lnTo>
                  <a:pt x="4729467" y="4047170"/>
                </a:lnTo>
                <a:lnTo>
                  <a:pt x="0" y="4047170"/>
                </a:lnTo>
                <a:lnTo>
                  <a:pt x="0" y="0"/>
                </a:lnTo>
                <a:close/>
              </a:path>
            </a:pathLst>
          </a:custGeom>
          <a:blipFill>
            <a:blip r:embed="rId6"/>
            <a:stretch>
              <a:fillRect/>
            </a:stretch>
          </a:blipFill>
        </p:spPr>
        <p:txBody>
          <a:bodyPr/>
          <a:lstStyle/>
          <a:p>
            <a:endParaRPr lang="en-GB"/>
          </a:p>
        </p:txBody>
      </p:sp>
      <p:sp>
        <p:nvSpPr>
          <p:cNvPr id="9" name="TextBox 9"/>
          <p:cNvSpPr txBox="1"/>
          <p:nvPr/>
        </p:nvSpPr>
        <p:spPr>
          <a:xfrm>
            <a:off x="2427808" y="4463168"/>
            <a:ext cx="8127324" cy="2180084"/>
          </a:xfrm>
          <a:prstGeom prst="rect">
            <a:avLst/>
          </a:prstGeom>
        </p:spPr>
        <p:txBody>
          <a:bodyPr lIns="0" tIns="0" rIns="0" bIns="0" rtlCol="0" anchor="t">
            <a:spAutoFit/>
          </a:bodyPr>
          <a:lstStyle/>
          <a:p>
            <a:pPr algn="ctr">
              <a:lnSpc>
                <a:spcPts val="17048"/>
              </a:lnSpc>
            </a:pPr>
            <a:r>
              <a:rPr lang="en-US" sz="23677" dirty="0">
                <a:solidFill>
                  <a:schemeClr val="bg1"/>
                </a:solidFill>
                <a:latin typeface="Computer Says No"/>
              </a:rPr>
              <a:t>PROJECT</a:t>
            </a:r>
          </a:p>
        </p:txBody>
      </p:sp>
      <p:sp>
        <p:nvSpPr>
          <p:cNvPr id="10" name="TextBox 10"/>
          <p:cNvSpPr txBox="1"/>
          <p:nvPr/>
        </p:nvSpPr>
        <p:spPr>
          <a:xfrm>
            <a:off x="2850925" y="3372520"/>
            <a:ext cx="7103952" cy="654025"/>
          </a:xfrm>
          <a:prstGeom prst="rect">
            <a:avLst/>
          </a:prstGeom>
        </p:spPr>
        <p:txBody>
          <a:bodyPr lIns="0" tIns="0" rIns="0" bIns="0" rtlCol="0" anchor="t">
            <a:spAutoFit/>
          </a:bodyPr>
          <a:lstStyle/>
          <a:p>
            <a:pPr algn="ctr">
              <a:lnSpc>
                <a:spcPts val="5147"/>
              </a:lnSpc>
            </a:pPr>
            <a:r>
              <a:rPr lang="en-US" sz="7148" dirty="0">
                <a:solidFill>
                  <a:schemeClr val="bg1"/>
                </a:solidFill>
                <a:latin typeface="Computer Says No"/>
              </a:rPr>
              <a:t>ARTIFICIAL INTELLIGENCE</a:t>
            </a:r>
          </a:p>
        </p:txBody>
      </p:sp>
      <p:sp>
        <p:nvSpPr>
          <p:cNvPr id="11" name="Freeform 11"/>
          <p:cNvSpPr/>
          <p:nvPr/>
        </p:nvSpPr>
        <p:spPr>
          <a:xfrm flipH="1">
            <a:off x="9992168" y="1795880"/>
            <a:ext cx="8078630" cy="11840963"/>
          </a:xfrm>
          <a:custGeom>
            <a:avLst/>
            <a:gdLst/>
            <a:ahLst/>
            <a:cxnLst/>
            <a:rect l="l" t="t" r="r" b="b"/>
            <a:pathLst>
              <a:path w="8078630" h="11840963">
                <a:moveTo>
                  <a:pt x="8078630" y="0"/>
                </a:moveTo>
                <a:lnTo>
                  <a:pt x="0" y="0"/>
                </a:lnTo>
                <a:lnTo>
                  <a:pt x="0" y="11840963"/>
                </a:lnTo>
                <a:lnTo>
                  <a:pt x="8078630" y="11840963"/>
                </a:lnTo>
                <a:lnTo>
                  <a:pt x="8078630" y="0"/>
                </a:lnTo>
                <a:close/>
              </a:path>
            </a:pathLst>
          </a:custGeom>
          <a:blipFill>
            <a:blip r:embed="rId7"/>
            <a:stretch>
              <a:fillRect/>
            </a:stretch>
          </a:blipFill>
        </p:spPr>
        <p:txBody>
          <a:bodyPr/>
          <a:lstStyle/>
          <a:p>
            <a:endParaRPr lang="en-GB"/>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rgbClr val="844EEA">
                <a:alpha val="100000"/>
              </a:srgbClr>
            </a:gs>
            <a:gs pos="50000">
              <a:srgbClr val="5527F5">
                <a:alpha val="100000"/>
              </a:srgbClr>
            </a:gs>
            <a:gs pos="100000">
              <a:srgbClr val="041069">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AutoShape 2"/>
          <p:cNvSpPr/>
          <p:nvPr/>
        </p:nvSpPr>
        <p:spPr>
          <a:xfrm>
            <a:off x="5764344" y="5958420"/>
            <a:ext cx="0" cy="5145633"/>
          </a:xfrm>
          <a:prstGeom prst="line">
            <a:avLst/>
          </a:prstGeom>
          <a:ln w="38100" cap="flat">
            <a:solidFill>
              <a:srgbClr val="FFFFFF"/>
            </a:solidFill>
            <a:prstDash val="solid"/>
            <a:headEnd type="none" w="sm" len="sm"/>
            <a:tailEnd type="none" w="sm" len="sm"/>
          </a:ln>
        </p:spPr>
        <p:txBody>
          <a:bodyPr/>
          <a:lstStyle/>
          <a:p>
            <a:endParaRPr lang="en-GB"/>
          </a:p>
        </p:txBody>
      </p:sp>
      <p:sp>
        <p:nvSpPr>
          <p:cNvPr id="3" name="AutoShape 3"/>
          <p:cNvSpPr/>
          <p:nvPr/>
        </p:nvSpPr>
        <p:spPr>
          <a:xfrm>
            <a:off x="5802444" y="-2572817"/>
            <a:ext cx="0" cy="5145633"/>
          </a:xfrm>
          <a:prstGeom prst="line">
            <a:avLst/>
          </a:prstGeom>
          <a:ln w="38100" cap="flat">
            <a:solidFill>
              <a:srgbClr val="FFFFFF"/>
            </a:solidFill>
            <a:prstDash val="solid"/>
            <a:headEnd type="none" w="sm" len="sm"/>
            <a:tailEnd type="none" w="sm" len="sm"/>
          </a:ln>
        </p:spPr>
        <p:txBody>
          <a:bodyPr/>
          <a:lstStyle/>
          <a:p>
            <a:endParaRPr lang="en-GB"/>
          </a:p>
        </p:txBody>
      </p:sp>
      <p:sp>
        <p:nvSpPr>
          <p:cNvPr id="4" name="Freeform 4"/>
          <p:cNvSpPr/>
          <p:nvPr/>
        </p:nvSpPr>
        <p:spPr>
          <a:xfrm>
            <a:off x="10208092" y="-3588763"/>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2"/>
            <a:stretch>
              <a:fillRect/>
            </a:stretch>
          </a:blipFill>
        </p:spPr>
        <p:txBody>
          <a:bodyPr/>
          <a:lstStyle/>
          <a:p>
            <a:endParaRPr lang="en-GB"/>
          </a:p>
        </p:txBody>
      </p:sp>
      <p:sp>
        <p:nvSpPr>
          <p:cNvPr id="5" name="Freeform 5"/>
          <p:cNvSpPr/>
          <p:nvPr/>
        </p:nvSpPr>
        <p:spPr>
          <a:xfrm>
            <a:off x="-1995996" y="5507733"/>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2"/>
            <a:stretch>
              <a:fillRect/>
            </a:stretch>
          </a:blipFill>
        </p:spPr>
        <p:txBody>
          <a:bodyPr/>
          <a:lstStyle/>
          <a:p>
            <a:endParaRPr lang="en-GB"/>
          </a:p>
        </p:txBody>
      </p:sp>
      <p:sp>
        <p:nvSpPr>
          <p:cNvPr id="6" name="TextBox 6"/>
          <p:cNvSpPr txBox="1"/>
          <p:nvPr/>
        </p:nvSpPr>
        <p:spPr>
          <a:xfrm>
            <a:off x="1396126" y="-875393"/>
            <a:ext cx="7747874" cy="9922932"/>
          </a:xfrm>
          <a:prstGeom prst="rect">
            <a:avLst/>
          </a:prstGeom>
        </p:spPr>
        <p:txBody>
          <a:bodyPr lIns="0" tIns="0" rIns="0" bIns="0" rtlCol="0" anchor="t">
            <a:spAutoFit/>
          </a:bodyPr>
          <a:lstStyle/>
          <a:p>
            <a:pPr marL="0" lvl="0" indent="0" algn="ctr">
              <a:lnSpc>
                <a:spcPts val="26366"/>
              </a:lnSpc>
            </a:pPr>
            <a:r>
              <a:rPr lang="en-US" sz="18833" dirty="0">
                <a:solidFill>
                  <a:schemeClr val="bg1"/>
                </a:solidFill>
                <a:latin typeface="Computer Says No"/>
              </a:rPr>
              <a:t>THANK YOU FOR LISTENING!</a:t>
            </a:r>
          </a:p>
        </p:txBody>
      </p:sp>
      <p:sp>
        <p:nvSpPr>
          <p:cNvPr id="7" name="Freeform 7"/>
          <p:cNvSpPr/>
          <p:nvPr/>
        </p:nvSpPr>
        <p:spPr>
          <a:xfrm>
            <a:off x="9144000" y="1550639"/>
            <a:ext cx="8001878" cy="8071895"/>
          </a:xfrm>
          <a:custGeom>
            <a:avLst/>
            <a:gdLst/>
            <a:ahLst/>
            <a:cxnLst/>
            <a:rect l="l" t="t" r="r" b="b"/>
            <a:pathLst>
              <a:path w="8001878" h="8071895">
                <a:moveTo>
                  <a:pt x="0" y="0"/>
                </a:moveTo>
                <a:lnTo>
                  <a:pt x="8001878" y="0"/>
                </a:lnTo>
                <a:lnTo>
                  <a:pt x="8001878" y="8071894"/>
                </a:lnTo>
                <a:lnTo>
                  <a:pt x="0" y="8071894"/>
                </a:lnTo>
                <a:lnTo>
                  <a:pt x="0" y="0"/>
                </a:lnTo>
                <a:close/>
              </a:path>
            </a:pathLst>
          </a:custGeom>
          <a:blipFill>
            <a:blip r:embed="rId3"/>
            <a:stretch>
              <a:fillRect/>
            </a:stretch>
          </a:blipFill>
        </p:spPr>
        <p:txBody>
          <a:bodyPr/>
          <a:lstStyle/>
          <a:p>
            <a:endParaRPr lang="en-GB"/>
          </a:p>
        </p:txBody>
      </p:sp>
      <p:sp>
        <p:nvSpPr>
          <p:cNvPr id="8" name="Freeform 8"/>
          <p:cNvSpPr/>
          <p:nvPr/>
        </p:nvSpPr>
        <p:spPr>
          <a:xfrm>
            <a:off x="-2589790" y="7641736"/>
            <a:ext cx="6049393" cy="5290528"/>
          </a:xfrm>
          <a:custGeom>
            <a:avLst/>
            <a:gdLst/>
            <a:ahLst/>
            <a:cxnLst/>
            <a:rect l="l" t="t" r="r" b="b"/>
            <a:pathLst>
              <a:path w="6049393" h="5290528">
                <a:moveTo>
                  <a:pt x="0" y="0"/>
                </a:moveTo>
                <a:lnTo>
                  <a:pt x="6049392" y="0"/>
                </a:lnTo>
                <a:lnTo>
                  <a:pt x="6049392" y="5290528"/>
                </a:lnTo>
                <a:lnTo>
                  <a:pt x="0" y="5290528"/>
                </a:lnTo>
                <a:lnTo>
                  <a:pt x="0" y="0"/>
                </a:lnTo>
                <a:close/>
              </a:path>
            </a:pathLst>
          </a:custGeom>
          <a:blipFill>
            <a:blip r:embed="rId4"/>
            <a:stretch>
              <a:fillRect/>
            </a:stretch>
          </a:blipFill>
        </p:spPr>
        <p:txBody>
          <a:bodyPr/>
          <a:lstStyle/>
          <a:p>
            <a:endParaRPr lang="en-GB"/>
          </a:p>
        </p:txBody>
      </p:sp>
      <p:sp>
        <p:nvSpPr>
          <p:cNvPr id="9" name="Freeform 9"/>
          <p:cNvSpPr/>
          <p:nvPr/>
        </p:nvSpPr>
        <p:spPr>
          <a:xfrm>
            <a:off x="14771515" y="-3149182"/>
            <a:ext cx="6049393" cy="5290528"/>
          </a:xfrm>
          <a:custGeom>
            <a:avLst/>
            <a:gdLst/>
            <a:ahLst/>
            <a:cxnLst/>
            <a:rect l="l" t="t" r="r" b="b"/>
            <a:pathLst>
              <a:path w="6049393" h="5290528">
                <a:moveTo>
                  <a:pt x="0" y="0"/>
                </a:moveTo>
                <a:lnTo>
                  <a:pt x="6049392" y="0"/>
                </a:lnTo>
                <a:lnTo>
                  <a:pt x="6049392" y="5290527"/>
                </a:lnTo>
                <a:lnTo>
                  <a:pt x="0" y="5290527"/>
                </a:lnTo>
                <a:lnTo>
                  <a:pt x="0" y="0"/>
                </a:lnTo>
                <a:close/>
              </a:path>
            </a:pathLst>
          </a:custGeom>
          <a:blipFill>
            <a:blip r:embed="rId4"/>
            <a:stretch>
              <a:fillRect/>
            </a:stretch>
          </a:blipFill>
        </p:spPr>
        <p:txBody>
          <a:bodyPr/>
          <a:lstStyle/>
          <a:p>
            <a:endParaRPr lang="en-GB"/>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rgbClr val="041069">
                <a:alpha val="100000"/>
              </a:srgbClr>
            </a:gs>
            <a:gs pos="50000">
              <a:srgbClr val="5527F5">
                <a:alpha val="100000"/>
              </a:srgbClr>
            </a:gs>
            <a:gs pos="100000">
              <a:srgbClr val="131FA8">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a:off x="-896678" y="1290997"/>
            <a:ext cx="5726139" cy="2500874"/>
          </a:xfrm>
          <a:custGeom>
            <a:avLst/>
            <a:gdLst/>
            <a:ahLst/>
            <a:cxnLst/>
            <a:rect l="l" t="t" r="r" b="b"/>
            <a:pathLst>
              <a:path w="5726139" h="2500874">
                <a:moveTo>
                  <a:pt x="0" y="0"/>
                </a:moveTo>
                <a:lnTo>
                  <a:pt x="5726138" y="0"/>
                </a:lnTo>
                <a:lnTo>
                  <a:pt x="5726138" y="2500874"/>
                </a:lnTo>
                <a:lnTo>
                  <a:pt x="0" y="2500874"/>
                </a:lnTo>
                <a:lnTo>
                  <a:pt x="0" y="0"/>
                </a:lnTo>
                <a:close/>
              </a:path>
            </a:pathLst>
          </a:custGeom>
          <a:blipFill>
            <a:blip r:embed="rId2"/>
            <a:stretch>
              <a:fillRect/>
            </a:stretch>
          </a:blipFill>
        </p:spPr>
        <p:txBody>
          <a:bodyPr/>
          <a:lstStyle/>
          <a:p>
            <a:endParaRPr lang="en-GB"/>
          </a:p>
        </p:txBody>
      </p:sp>
      <p:sp>
        <p:nvSpPr>
          <p:cNvPr id="3" name="AutoShape 3"/>
          <p:cNvSpPr/>
          <p:nvPr/>
        </p:nvSpPr>
        <p:spPr>
          <a:xfrm flipH="1" flipV="1">
            <a:off x="17259300" y="1028700"/>
            <a:ext cx="0" cy="5786479"/>
          </a:xfrm>
          <a:prstGeom prst="line">
            <a:avLst/>
          </a:prstGeom>
          <a:ln w="38100" cap="flat">
            <a:solidFill>
              <a:srgbClr val="FFFFFF"/>
            </a:solidFill>
            <a:prstDash val="solid"/>
            <a:headEnd type="none" w="sm" len="sm"/>
            <a:tailEnd type="none" w="sm" len="sm"/>
          </a:ln>
        </p:spPr>
        <p:txBody>
          <a:bodyPr/>
          <a:lstStyle/>
          <a:p>
            <a:endParaRPr lang="en-GB"/>
          </a:p>
        </p:txBody>
      </p:sp>
      <p:grpSp>
        <p:nvGrpSpPr>
          <p:cNvPr id="4" name="Group 4"/>
          <p:cNvGrpSpPr/>
          <p:nvPr/>
        </p:nvGrpSpPr>
        <p:grpSpPr>
          <a:xfrm>
            <a:off x="1028700" y="4234201"/>
            <a:ext cx="9897232" cy="5006268"/>
            <a:chOff x="0" y="0"/>
            <a:chExt cx="13196309" cy="6675023"/>
          </a:xfrm>
        </p:grpSpPr>
        <p:sp>
          <p:nvSpPr>
            <p:cNvPr id="5" name="AutoShape 5"/>
            <p:cNvSpPr/>
            <p:nvPr/>
          </p:nvSpPr>
          <p:spPr>
            <a:xfrm flipV="1">
              <a:off x="25400" y="0"/>
              <a:ext cx="0" cy="6675023"/>
            </a:xfrm>
            <a:prstGeom prst="line">
              <a:avLst/>
            </a:prstGeom>
            <a:ln w="50800" cap="flat">
              <a:solidFill>
                <a:srgbClr val="FFFFFF"/>
              </a:solidFill>
              <a:prstDash val="solid"/>
              <a:headEnd type="none" w="sm" len="sm"/>
              <a:tailEnd type="none" w="sm" len="sm"/>
            </a:ln>
          </p:spPr>
          <p:txBody>
            <a:bodyPr/>
            <a:lstStyle/>
            <a:p>
              <a:endParaRPr lang="en-GB"/>
            </a:p>
          </p:txBody>
        </p:sp>
        <p:sp>
          <p:nvSpPr>
            <p:cNvPr id="6" name="AutoShape 6"/>
            <p:cNvSpPr/>
            <p:nvPr/>
          </p:nvSpPr>
          <p:spPr>
            <a:xfrm>
              <a:off x="0" y="6649623"/>
              <a:ext cx="13196309" cy="0"/>
            </a:xfrm>
            <a:prstGeom prst="line">
              <a:avLst/>
            </a:prstGeom>
            <a:ln w="50800" cap="flat">
              <a:solidFill>
                <a:srgbClr val="FFFFFF"/>
              </a:solidFill>
              <a:prstDash val="solid"/>
              <a:headEnd type="none" w="sm" len="sm"/>
              <a:tailEnd type="none" w="sm" len="sm"/>
            </a:ln>
          </p:spPr>
          <p:txBody>
            <a:bodyPr/>
            <a:lstStyle/>
            <a:p>
              <a:endParaRPr lang="en-GB"/>
            </a:p>
          </p:txBody>
        </p:sp>
      </p:grpSp>
      <p:sp>
        <p:nvSpPr>
          <p:cNvPr id="7" name="Freeform 7"/>
          <p:cNvSpPr/>
          <p:nvPr/>
        </p:nvSpPr>
        <p:spPr>
          <a:xfrm>
            <a:off x="10925932" y="5660310"/>
            <a:ext cx="6819964" cy="5836080"/>
          </a:xfrm>
          <a:custGeom>
            <a:avLst/>
            <a:gdLst/>
            <a:ahLst/>
            <a:cxnLst/>
            <a:rect l="l" t="t" r="r" b="b"/>
            <a:pathLst>
              <a:path w="6819964" h="5836080">
                <a:moveTo>
                  <a:pt x="0" y="0"/>
                </a:moveTo>
                <a:lnTo>
                  <a:pt x="6819964" y="0"/>
                </a:lnTo>
                <a:lnTo>
                  <a:pt x="6819964" y="5836081"/>
                </a:lnTo>
                <a:lnTo>
                  <a:pt x="0" y="5836081"/>
                </a:lnTo>
                <a:lnTo>
                  <a:pt x="0" y="0"/>
                </a:lnTo>
                <a:close/>
              </a:path>
            </a:pathLst>
          </a:custGeom>
          <a:blipFill>
            <a:blip r:embed="rId3"/>
            <a:stretch>
              <a:fillRect/>
            </a:stretch>
          </a:blipFill>
        </p:spPr>
        <p:txBody>
          <a:bodyPr/>
          <a:lstStyle/>
          <a:p>
            <a:endParaRPr lang="en-GB"/>
          </a:p>
        </p:txBody>
      </p:sp>
      <p:sp>
        <p:nvSpPr>
          <p:cNvPr id="8" name="TextBox 8"/>
          <p:cNvSpPr txBox="1"/>
          <p:nvPr/>
        </p:nvSpPr>
        <p:spPr>
          <a:xfrm>
            <a:off x="4829460" y="1833922"/>
            <a:ext cx="5353298" cy="2205732"/>
          </a:xfrm>
          <a:prstGeom prst="rect">
            <a:avLst/>
          </a:prstGeom>
        </p:spPr>
        <p:txBody>
          <a:bodyPr lIns="0" tIns="0" rIns="0" bIns="0" rtlCol="0" anchor="t">
            <a:spAutoFit/>
          </a:bodyPr>
          <a:lstStyle/>
          <a:p>
            <a:pPr marL="0" lvl="0" indent="0" algn="ctr">
              <a:lnSpc>
                <a:spcPts val="8583"/>
              </a:lnSpc>
              <a:spcBef>
                <a:spcPct val="0"/>
              </a:spcBef>
            </a:pPr>
            <a:r>
              <a:rPr lang="en-US" sz="11922" dirty="0">
                <a:solidFill>
                  <a:schemeClr val="bg1"/>
                </a:solidFill>
                <a:latin typeface="Computer Says No"/>
              </a:rPr>
              <a:t>TABLE OF CONTENTS</a:t>
            </a:r>
          </a:p>
        </p:txBody>
      </p:sp>
      <p:sp>
        <p:nvSpPr>
          <p:cNvPr id="9" name="TextBox 9"/>
          <p:cNvSpPr txBox="1"/>
          <p:nvPr/>
        </p:nvSpPr>
        <p:spPr>
          <a:xfrm>
            <a:off x="2766160" y="4807471"/>
            <a:ext cx="6125528" cy="3832075"/>
          </a:xfrm>
          <a:prstGeom prst="rect">
            <a:avLst/>
          </a:prstGeom>
        </p:spPr>
        <p:txBody>
          <a:bodyPr lIns="0" tIns="0" rIns="0" bIns="0" rtlCol="0" anchor="t">
            <a:spAutoFit/>
          </a:bodyPr>
          <a:lstStyle/>
          <a:p>
            <a:pPr marL="660796" lvl="1" indent="-330398">
              <a:lnSpc>
                <a:spcPts val="4284"/>
              </a:lnSpc>
              <a:buFont typeface="Arial"/>
              <a:buChar char="•"/>
            </a:pPr>
            <a:r>
              <a:rPr lang="en-US" sz="3060" dirty="0">
                <a:solidFill>
                  <a:srgbClr val="FFFFFF"/>
                </a:solidFill>
                <a:latin typeface="Poppins Light"/>
              </a:rPr>
              <a:t>Introduction</a:t>
            </a:r>
          </a:p>
          <a:p>
            <a:pPr marL="660796" lvl="1" indent="-330398">
              <a:lnSpc>
                <a:spcPts val="4284"/>
              </a:lnSpc>
              <a:buFont typeface="Arial"/>
              <a:buChar char="•"/>
            </a:pPr>
            <a:r>
              <a:rPr lang="en-US" sz="3060" dirty="0">
                <a:solidFill>
                  <a:srgbClr val="FFFFFF"/>
                </a:solidFill>
                <a:latin typeface="Poppins Light"/>
              </a:rPr>
              <a:t>Our Objective</a:t>
            </a:r>
          </a:p>
          <a:p>
            <a:pPr marL="660796" lvl="1" indent="-330398">
              <a:lnSpc>
                <a:spcPts val="4284"/>
              </a:lnSpc>
              <a:buFont typeface="Arial"/>
              <a:buChar char="•"/>
            </a:pPr>
            <a:r>
              <a:rPr lang="en-US" sz="3060" dirty="0">
                <a:solidFill>
                  <a:srgbClr val="FFFFFF"/>
                </a:solidFill>
                <a:latin typeface="Poppins Light"/>
              </a:rPr>
              <a:t>Impact</a:t>
            </a:r>
          </a:p>
          <a:p>
            <a:pPr marL="660796" lvl="1" indent="-330398">
              <a:lnSpc>
                <a:spcPts val="4284"/>
              </a:lnSpc>
              <a:buFont typeface="Arial"/>
              <a:buChar char="•"/>
            </a:pPr>
            <a:r>
              <a:rPr lang="en-US" sz="3060" dirty="0">
                <a:solidFill>
                  <a:srgbClr val="FFFFFF"/>
                </a:solidFill>
                <a:latin typeface="Poppins Light"/>
              </a:rPr>
              <a:t>Our Vision</a:t>
            </a:r>
          </a:p>
          <a:p>
            <a:pPr marL="660796" lvl="1" indent="-330398">
              <a:lnSpc>
                <a:spcPts val="4284"/>
              </a:lnSpc>
              <a:buFont typeface="Arial"/>
              <a:buChar char="•"/>
            </a:pPr>
            <a:r>
              <a:rPr lang="en-US" sz="3060" dirty="0">
                <a:solidFill>
                  <a:srgbClr val="FFFFFF"/>
                </a:solidFill>
                <a:latin typeface="Poppins Light"/>
              </a:rPr>
              <a:t>Conclusion</a:t>
            </a:r>
          </a:p>
          <a:p>
            <a:pPr marL="660796" lvl="1" indent="-330398">
              <a:lnSpc>
                <a:spcPts val="4284"/>
              </a:lnSpc>
              <a:buFont typeface="Arial"/>
              <a:buChar char="•"/>
            </a:pPr>
            <a:r>
              <a:rPr lang="en-US" sz="3060" dirty="0">
                <a:solidFill>
                  <a:srgbClr val="FFFFFF"/>
                </a:solidFill>
                <a:latin typeface="Poppins Light"/>
              </a:rPr>
              <a:t>FAQ</a:t>
            </a:r>
          </a:p>
          <a:p>
            <a:pPr marL="660796" lvl="1" indent="-330398">
              <a:lnSpc>
                <a:spcPts val="4284"/>
              </a:lnSpc>
              <a:buFont typeface="Arial"/>
              <a:buChar char="•"/>
            </a:pPr>
            <a:r>
              <a:rPr lang="en-US" sz="3060" dirty="0">
                <a:solidFill>
                  <a:srgbClr val="FFFFFF"/>
                </a:solidFill>
                <a:latin typeface="Poppins Light"/>
              </a:rPr>
              <a:t>Q&amp;A</a:t>
            </a:r>
          </a:p>
        </p:txBody>
      </p:sp>
      <p:sp>
        <p:nvSpPr>
          <p:cNvPr id="10" name="TextBox 10"/>
          <p:cNvSpPr txBox="1"/>
          <p:nvPr/>
        </p:nvSpPr>
        <p:spPr>
          <a:xfrm>
            <a:off x="9813653" y="4807471"/>
            <a:ext cx="738209" cy="3832075"/>
          </a:xfrm>
          <a:prstGeom prst="rect">
            <a:avLst/>
          </a:prstGeom>
        </p:spPr>
        <p:txBody>
          <a:bodyPr lIns="0" tIns="0" rIns="0" bIns="0" rtlCol="0" anchor="t">
            <a:spAutoFit/>
          </a:bodyPr>
          <a:lstStyle/>
          <a:p>
            <a:pPr algn="r">
              <a:lnSpc>
                <a:spcPts val="4284"/>
              </a:lnSpc>
            </a:pPr>
            <a:r>
              <a:rPr lang="en-US" sz="3060" dirty="0">
                <a:solidFill>
                  <a:srgbClr val="FFFFFF"/>
                </a:solidFill>
                <a:latin typeface="Poppins"/>
              </a:rPr>
              <a:t>03</a:t>
            </a:r>
          </a:p>
          <a:p>
            <a:pPr algn="r">
              <a:lnSpc>
                <a:spcPts val="4284"/>
              </a:lnSpc>
            </a:pPr>
            <a:r>
              <a:rPr lang="en-US" sz="3060" dirty="0">
                <a:solidFill>
                  <a:srgbClr val="FFFFFF"/>
                </a:solidFill>
                <a:latin typeface="Poppins"/>
              </a:rPr>
              <a:t>04</a:t>
            </a:r>
          </a:p>
          <a:p>
            <a:pPr algn="r">
              <a:lnSpc>
                <a:spcPts val="4284"/>
              </a:lnSpc>
            </a:pPr>
            <a:r>
              <a:rPr lang="en-US" sz="3060" dirty="0">
                <a:solidFill>
                  <a:srgbClr val="FFFFFF"/>
                </a:solidFill>
                <a:latin typeface="Poppins"/>
              </a:rPr>
              <a:t>05</a:t>
            </a:r>
          </a:p>
          <a:p>
            <a:pPr algn="r">
              <a:lnSpc>
                <a:spcPts val="4284"/>
              </a:lnSpc>
            </a:pPr>
            <a:r>
              <a:rPr lang="en-US" sz="3060" dirty="0">
                <a:solidFill>
                  <a:srgbClr val="FFFFFF"/>
                </a:solidFill>
                <a:latin typeface="Poppins"/>
              </a:rPr>
              <a:t>06</a:t>
            </a:r>
          </a:p>
          <a:p>
            <a:pPr algn="r">
              <a:lnSpc>
                <a:spcPts val="4284"/>
              </a:lnSpc>
            </a:pPr>
            <a:r>
              <a:rPr lang="en-US" sz="3060" dirty="0">
                <a:solidFill>
                  <a:srgbClr val="FFFFFF"/>
                </a:solidFill>
                <a:latin typeface="Poppins"/>
              </a:rPr>
              <a:t>07</a:t>
            </a:r>
          </a:p>
          <a:p>
            <a:pPr algn="r">
              <a:lnSpc>
                <a:spcPts val="4284"/>
              </a:lnSpc>
            </a:pPr>
            <a:r>
              <a:rPr lang="en-US" sz="3060" dirty="0">
                <a:solidFill>
                  <a:srgbClr val="FFFFFF"/>
                </a:solidFill>
                <a:latin typeface="Poppins"/>
              </a:rPr>
              <a:t>08</a:t>
            </a:r>
          </a:p>
          <a:p>
            <a:pPr algn="r">
              <a:lnSpc>
                <a:spcPts val="4284"/>
              </a:lnSpc>
            </a:pPr>
            <a:r>
              <a:rPr lang="en-US" sz="3060" dirty="0">
                <a:solidFill>
                  <a:srgbClr val="FFFFFF"/>
                </a:solidFill>
                <a:latin typeface="Poppins"/>
              </a:rPr>
              <a:t>09</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rgbClr val="131FA8">
                <a:alpha val="100000"/>
              </a:srgbClr>
            </a:gs>
            <a:gs pos="50000">
              <a:srgbClr val="5527F5">
                <a:alpha val="100000"/>
              </a:srgbClr>
            </a:gs>
            <a:gs pos="100000">
              <a:srgbClr val="9B60EB">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a:off x="8707851" y="1222001"/>
            <a:ext cx="8551449" cy="6896330"/>
          </a:xfrm>
          <a:custGeom>
            <a:avLst/>
            <a:gdLst/>
            <a:ahLst/>
            <a:cxnLst/>
            <a:rect l="l" t="t" r="r" b="b"/>
            <a:pathLst>
              <a:path w="8551449" h="6896330">
                <a:moveTo>
                  <a:pt x="0" y="0"/>
                </a:moveTo>
                <a:lnTo>
                  <a:pt x="8551449" y="0"/>
                </a:lnTo>
                <a:lnTo>
                  <a:pt x="8551449" y="6896330"/>
                </a:lnTo>
                <a:lnTo>
                  <a:pt x="0" y="6896330"/>
                </a:lnTo>
                <a:lnTo>
                  <a:pt x="0" y="0"/>
                </a:lnTo>
                <a:close/>
              </a:path>
            </a:pathLst>
          </a:custGeom>
          <a:blipFill>
            <a:blip r:embed="rId2"/>
            <a:stretch>
              <a:fillRect/>
            </a:stretch>
          </a:blipFill>
        </p:spPr>
        <p:txBody>
          <a:bodyPr/>
          <a:lstStyle/>
          <a:p>
            <a:endParaRPr lang="en-GB"/>
          </a:p>
        </p:txBody>
      </p:sp>
      <p:sp>
        <p:nvSpPr>
          <p:cNvPr id="3" name="TextBox 3"/>
          <p:cNvSpPr txBox="1"/>
          <p:nvPr/>
        </p:nvSpPr>
        <p:spPr>
          <a:xfrm>
            <a:off x="1256862" y="2475264"/>
            <a:ext cx="7242648" cy="1308050"/>
          </a:xfrm>
          <a:prstGeom prst="rect">
            <a:avLst/>
          </a:prstGeom>
        </p:spPr>
        <p:txBody>
          <a:bodyPr lIns="0" tIns="0" rIns="0" bIns="0" rtlCol="0" anchor="t">
            <a:spAutoFit/>
          </a:bodyPr>
          <a:lstStyle/>
          <a:p>
            <a:pPr marL="0" lvl="0" indent="0" algn="ctr">
              <a:lnSpc>
                <a:spcPts val="10150"/>
              </a:lnSpc>
              <a:spcBef>
                <a:spcPct val="0"/>
              </a:spcBef>
            </a:pPr>
            <a:r>
              <a:rPr lang="en-US" sz="14097" dirty="0">
                <a:solidFill>
                  <a:schemeClr val="bg1"/>
                </a:solidFill>
                <a:latin typeface="Computer Says No"/>
              </a:rPr>
              <a:t>INTRODUCTION</a:t>
            </a:r>
          </a:p>
        </p:txBody>
      </p:sp>
      <p:sp>
        <p:nvSpPr>
          <p:cNvPr id="4" name="TextBox 4"/>
          <p:cNvSpPr txBox="1"/>
          <p:nvPr/>
        </p:nvSpPr>
        <p:spPr>
          <a:xfrm>
            <a:off x="577745" y="3692930"/>
            <a:ext cx="8544529" cy="4780915"/>
          </a:xfrm>
          <a:prstGeom prst="rect">
            <a:avLst/>
          </a:prstGeom>
        </p:spPr>
        <p:txBody>
          <a:bodyPr lIns="0" tIns="0" rIns="0" bIns="0" rtlCol="0" anchor="t">
            <a:spAutoFit/>
          </a:bodyPr>
          <a:lstStyle/>
          <a:p>
            <a:pPr algn="ctr">
              <a:lnSpc>
                <a:spcPts val="4759"/>
              </a:lnSpc>
            </a:pPr>
            <a:r>
              <a:rPr lang="en-US" sz="3399">
                <a:solidFill>
                  <a:srgbClr val="FFFFFF"/>
                </a:solidFill>
                <a:latin typeface="Canva Sans"/>
              </a:rPr>
              <a:t>Are you a student who’s currently thinking of the career path they want to take when they graduate? Is your graduation coming up soon? Don’t know where to start looking? Fear not! We are here to introduce to you our newest invention: PathFinder1.0: Your very own career compass! </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rgbClr val="844EEA">
                <a:alpha val="100000"/>
              </a:srgbClr>
            </a:gs>
            <a:gs pos="50000">
              <a:srgbClr val="5527F5">
                <a:alpha val="100000"/>
              </a:srgbClr>
            </a:gs>
            <a:gs pos="100000">
              <a:srgbClr val="041069">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a:off x="783726" y="2819660"/>
            <a:ext cx="6988487" cy="5595357"/>
          </a:xfrm>
          <a:custGeom>
            <a:avLst/>
            <a:gdLst/>
            <a:ahLst/>
            <a:cxnLst/>
            <a:rect l="l" t="t" r="r" b="b"/>
            <a:pathLst>
              <a:path w="6988487" h="5595357">
                <a:moveTo>
                  <a:pt x="0" y="0"/>
                </a:moveTo>
                <a:lnTo>
                  <a:pt x="6988488" y="0"/>
                </a:lnTo>
                <a:lnTo>
                  <a:pt x="6988488" y="5595358"/>
                </a:lnTo>
                <a:lnTo>
                  <a:pt x="0" y="5595358"/>
                </a:lnTo>
                <a:lnTo>
                  <a:pt x="0" y="0"/>
                </a:lnTo>
                <a:close/>
              </a:path>
            </a:pathLst>
          </a:custGeom>
          <a:blipFill>
            <a:blip r:embed="rId2"/>
            <a:stretch>
              <a:fillRect/>
            </a:stretch>
          </a:blipFill>
        </p:spPr>
        <p:txBody>
          <a:bodyPr/>
          <a:lstStyle/>
          <a:p>
            <a:endParaRPr lang="en-GB"/>
          </a:p>
        </p:txBody>
      </p:sp>
      <p:sp>
        <p:nvSpPr>
          <p:cNvPr id="3" name="Freeform 3"/>
          <p:cNvSpPr/>
          <p:nvPr/>
        </p:nvSpPr>
        <p:spPr>
          <a:xfrm>
            <a:off x="14135996" y="-2163135"/>
            <a:ext cx="6613789" cy="5640759"/>
          </a:xfrm>
          <a:custGeom>
            <a:avLst/>
            <a:gdLst/>
            <a:ahLst/>
            <a:cxnLst/>
            <a:rect l="l" t="t" r="r" b="b"/>
            <a:pathLst>
              <a:path w="6613789" h="5640759">
                <a:moveTo>
                  <a:pt x="0" y="0"/>
                </a:moveTo>
                <a:lnTo>
                  <a:pt x="6613790" y="0"/>
                </a:lnTo>
                <a:lnTo>
                  <a:pt x="6613790" y="5640759"/>
                </a:lnTo>
                <a:lnTo>
                  <a:pt x="0" y="5640759"/>
                </a:lnTo>
                <a:lnTo>
                  <a:pt x="0" y="0"/>
                </a:lnTo>
                <a:close/>
              </a:path>
            </a:pathLst>
          </a:custGeom>
          <a:blipFill>
            <a:blip r:embed="rId3"/>
            <a:stretch>
              <a:fillRect/>
            </a:stretch>
          </a:blipFill>
        </p:spPr>
        <p:txBody>
          <a:bodyPr/>
          <a:lstStyle/>
          <a:p>
            <a:endParaRPr lang="en-GB"/>
          </a:p>
        </p:txBody>
      </p:sp>
      <p:sp>
        <p:nvSpPr>
          <p:cNvPr id="4" name="TextBox 4"/>
          <p:cNvSpPr txBox="1"/>
          <p:nvPr/>
        </p:nvSpPr>
        <p:spPr>
          <a:xfrm>
            <a:off x="5277023" y="1768530"/>
            <a:ext cx="8383894" cy="1051570"/>
          </a:xfrm>
          <a:prstGeom prst="rect">
            <a:avLst/>
          </a:prstGeom>
        </p:spPr>
        <p:txBody>
          <a:bodyPr lIns="0" tIns="0" rIns="0" bIns="0" rtlCol="0" anchor="t">
            <a:spAutoFit/>
          </a:bodyPr>
          <a:lstStyle/>
          <a:p>
            <a:pPr marL="0" lvl="0" indent="0" algn="just">
              <a:lnSpc>
                <a:spcPts val="8235"/>
              </a:lnSpc>
              <a:spcBef>
                <a:spcPct val="0"/>
              </a:spcBef>
            </a:pPr>
            <a:r>
              <a:rPr lang="en-US" sz="11438" dirty="0">
                <a:solidFill>
                  <a:srgbClr val="6866E1"/>
                </a:solidFill>
                <a:latin typeface="Computer Says No"/>
              </a:rPr>
              <a:t>    </a:t>
            </a:r>
            <a:r>
              <a:rPr lang="en-US" sz="11438" dirty="0">
                <a:solidFill>
                  <a:schemeClr val="bg1"/>
                </a:solidFill>
                <a:latin typeface="Computer Says No"/>
              </a:rPr>
              <a:t>OUR OBJECTIVE</a:t>
            </a:r>
          </a:p>
        </p:txBody>
      </p:sp>
      <p:sp>
        <p:nvSpPr>
          <p:cNvPr id="5" name="TextBox 5"/>
          <p:cNvSpPr txBox="1"/>
          <p:nvPr/>
        </p:nvSpPr>
        <p:spPr>
          <a:xfrm>
            <a:off x="8513648" y="3962255"/>
            <a:ext cx="8105145" cy="5329809"/>
          </a:xfrm>
          <a:prstGeom prst="rect">
            <a:avLst/>
          </a:prstGeom>
        </p:spPr>
        <p:txBody>
          <a:bodyPr lIns="0" tIns="0" rIns="0" bIns="0" rtlCol="0" anchor="t">
            <a:spAutoFit/>
          </a:bodyPr>
          <a:lstStyle/>
          <a:p>
            <a:pPr>
              <a:lnSpc>
                <a:spcPts val="3888"/>
              </a:lnSpc>
            </a:pPr>
            <a:r>
              <a:rPr lang="en-US" sz="2400">
                <a:solidFill>
                  <a:srgbClr val="FFFFFF"/>
                </a:solidFill>
                <a:latin typeface="Poppins Light"/>
              </a:rPr>
              <a:t>With PathFinder1.0, we are hoping to make sure all students are able to find a suitable career path for them to take in the future so that they can unlock their full potential and show everyone else that they are exceptional at what they do. PathFinder1.0 was designed by us with the help of OpenAI to give students suggestions on appropriate career paths and job opportunities based on information given by the student, such as: Preferred hobbies, special interests and specific skill sets that they know they are exceptional in.</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63916" b="-86898"/>
            </a:stretch>
          </a:blipFill>
        </p:spPr>
        <p:txBody>
          <a:bodyPr/>
          <a:lstStyle/>
          <a:p>
            <a:endParaRPr lang="en-GB"/>
          </a:p>
        </p:txBody>
      </p:sp>
      <p:sp>
        <p:nvSpPr>
          <p:cNvPr id="3" name="Freeform 3"/>
          <p:cNvSpPr/>
          <p:nvPr/>
        </p:nvSpPr>
        <p:spPr>
          <a:xfrm>
            <a:off x="10571271" y="-3708211"/>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3"/>
            <a:stretch>
              <a:fillRect/>
            </a:stretch>
          </a:blipFill>
        </p:spPr>
        <p:txBody>
          <a:bodyPr/>
          <a:lstStyle/>
          <a:p>
            <a:endParaRPr lang="en-GB"/>
          </a:p>
        </p:txBody>
      </p:sp>
      <p:sp>
        <p:nvSpPr>
          <p:cNvPr id="4" name="Freeform 4"/>
          <p:cNvSpPr/>
          <p:nvPr/>
        </p:nvSpPr>
        <p:spPr>
          <a:xfrm>
            <a:off x="-5742902" y="4431905"/>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3"/>
            <a:stretch>
              <a:fillRect/>
            </a:stretch>
          </a:blipFill>
        </p:spPr>
        <p:txBody>
          <a:bodyPr/>
          <a:lstStyle/>
          <a:p>
            <a:endParaRPr lang="en-GB"/>
          </a:p>
        </p:txBody>
      </p:sp>
      <p:sp>
        <p:nvSpPr>
          <p:cNvPr id="5" name="TextBox 5"/>
          <p:cNvSpPr txBox="1"/>
          <p:nvPr/>
        </p:nvSpPr>
        <p:spPr>
          <a:xfrm>
            <a:off x="3284090" y="1514475"/>
            <a:ext cx="9610678" cy="987450"/>
          </a:xfrm>
          <a:prstGeom prst="rect">
            <a:avLst/>
          </a:prstGeom>
        </p:spPr>
        <p:txBody>
          <a:bodyPr lIns="0" tIns="0" rIns="0" bIns="0" rtlCol="0" anchor="t">
            <a:spAutoFit/>
          </a:bodyPr>
          <a:lstStyle/>
          <a:p>
            <a:pPr marL="0" lvl="0" indent="0" algn="ctr">
              <a:lnSpc>
                <a:spcPts val="7693"/>
              </a:lnSpc>
              <a:spcBef>
                <a:spcPct val="0"/>
              </a:spcBef>
            </a:pPr>
            <a:r>
              <a:rPr lang="en-US" sz="10686" dirty="0">
                <a:solidFill>
                  <a:srgbClr val="6866E1"/>
                </a:solidFill>
                <a:latin typeface="Computer Says No"/>
              </a:rPr>
              <a:t>    </a:t>
            </a:r>
            <a:r>
              <a:rPr lang="en-US" sz="10686" dirty="0">
                <a:solidFill>
                  <a:schemeClr val="bg1"/>
                </a:solidFill>
                <a:latin typeface="Computer Says No"/>
              </a:rPr>
              <a:t>IMPACT</a:t>
            </a:r>
          </a:p>
        </p:txBody>
      </p:sp>
      <p:sp>
        <p:nvSpPr>
          <p:cNvPr id="6" name="Freeform 6"/>
          <p:cNvSpPr/>
          <p:nvPr/>
        </p:nvSpPr>
        <p:spPr>
          <a:xfrm>
            <a:off x="2598221" y="3531890"/>
            <a:ext cx="2113329" cy="2113329"/>
          </a:xfrm>
          <a:custGeom>
            <a:avLst/>
            <a:gdLst/>
            <a:ahLst/>
            <a:cxnLst/>
            <a:rect l="l" t="t" r="r" b="b"/>
            <a:pathLst>
              <a:path w="2113329" h="2113329">
                <a:moveTo>
                  <a:pt x="0" y="0"/>
                </a:moveTo>
                <a:lnTo>
                  <a:pt x="2113330" y="0"/>
                </a:lnTo>
                <a:lnTo>
                  <a:pt x="2113330" y="2113329"/>
                </a:lnTo>
                <a:lnTo>
                  <a:pt x="0" y="211332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GB"/>
          </a:p>
        </p:txBody>
      </p:sp>
      <p:sp>
        <p:nvSpPr>
          <p:cNvPr id="7" name="Freeform 7"/>
          <p:cNvSpPr/>
          <p:nvPr/>
        </p:nvSpPr>
        <p:spPr>
          <a:xfrm>
            <a:off x="6378426" y="3464724"/>
            <a:ext cx="2113329" cy="2113329"/>
          </a:xfrm>
          <a:custGeom>
            <a:avLst/>
            <a:gdLst/>
            <a:ahLst/>
            <a:cxnLst/>
            <a:rect l="l" t="t" r="r" b="b"/>
            <a:pathLst>
              <a:path w="2113329" h="2113329">
                <a:moveTo>
                  <a:pt x="0" y="0"/>
                </a:moveTo>
                <a:lnTo>
                  <a:pt x="2113329" y="0"/>
                </a:lnTo>
                <a:lnTo>
                  <a:pt x="2113329" y="2113329"/>
                </a:lnTo>
                <a:lnTo>
                  <a:pt x="0" y="211332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GB"/>
          </a:p>
        </p:txBody>
      </p:sp>
      <p:sp>
        <p:nvSpPr>
          <p:cNvPr id="8" name="Freeform 8"/>
          <p:cNvSpPr/>
          <p:nvPr/>
        </p:nvSpPr>
        <p:spPr>
          <a:xfrm>
            <a:off x="10157163" y="3531890"/>
            <a:ext cx="2113329" cy="2113329"/>
          </a:xfrm>
          <a:custGeom>
            <a:avLst/>
            <a:gdLst/>
            <a:ahLst/>
            <a:cxnLst/>
            <a:rect l="l" t="t" r="r" b="b"/>
            <a:pathLst>
              <a:path w="2113329" h="2113329">
                <a:moveTo>
                  <a:pt x="0" y="0"/>
                </a:moveTo>
                <a:lnTo>
                  <a:pt x="2113329" y="0"/>
                </a:lnTo>
                <a:lnTo>
                  <a:pt x="2113329" y="2113329"/>
                </a:lnTo>
                <a:lnTo>
                  <a:pt x="0" y="211332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GB"/>
          </a:p>
        </p:txBody>
      </p:sp>
      <p:sp>
        <p:nvSpPr>
          <p:cNvPr id="9" name="Freeform 9"/>
          <p:cNvSpPr/>
          <p:nvPr/>
        </p:nvSpPr>
        <p:spPr>
          <a:xfrm>
            <a:off x="13949339" y="3531890"/>
            <a:ext cx="2113329" cy="2113329"/>
          </a:xfrm>
          <a:custGeom>
            <a:avLst/>
            <a:gdLst/>
            <a:ahLst/>
            <a:cxnLst/>
            <a:rect l="l" t="t" r="r" b="b"/>
            <a:pathLst>
              <a:path w="2113329" h="2113329">
                <a:moveTo>
                  <a:pt x="0" y="0"/>
                </a:moveTo>
                <a:lnTo>
                  <a:pt x="2113329" y="0"/>
                </a:lnTo>
                <a:lnTo>
                  <a:pt x="2113329" y="2113329"/>
                </a:lnTo>
                <a:lnTo>
                  <a:pt x="0" y="211332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GB"/>
          </a:p>
        </p:txBody>
      </p:sp>
      <p:sp>
        <p:nvSpPr>
          <p:cNvPr id="10" name="TextBox 10"/>
          <p:cNvSpPr txBox="1"/>
          <p:nvPr/>
        </p:nvSpPr>
        <p:spPr>
          <a:xfrm>
            <a:off x="3001968" y="4260492"/>
            <a:ext cx="1305836" cy="1137198"/>
          </a:xfrm>
          <a:prstGeom prst="rect">
            <a:avLst/>
          </a:prstGeom>
        </p:spPr>
        <p:txBody>
          <a:bodyPr lIns="0" tIns="0" rIns="0" bIns="0" rtlCol="0" anchor="t">
            <a:spAutoFit/>
          </a:bodyPr>
          <a:lstStyle/>
          <a:p>
            <a:pPr marL="0" lvl="0" indent="0" algn="ctr">
              <a:lnSpc>
                <a:spcPts val="7693"/>
              </a:lnSpc>
              <a:spcBef>
                <a:spcPct val="0"/>
              </a:spcBef>
            </a:pPr>
            <a:r>
              <a:rPr lang="en-US" sz="10686">
                <a:solidFill>
                  <a:srgbClr val="40B8F5"/>
                </a:solidFill>
                <a:latin typeface="Computer Says No"/>
              </a:rPr>
              <a:t>01</a:t>
            </a:r>
          </a:p>
        </p:txBody>
      </p:sp>
      <p:sp>
        <p:nvSpPr>
          <p:cNvPr id="11" name="TextBox 11"/>
          <p:cNvSpPr txBox="1"/>
          <p:nvPr/>
        </p:nvSpPr>
        <p:spPr>
          <a:xfrm>
            <a:off x="6783593" y="4195677"/>
            <a:ext cx="1305836" cy="1137198"/>
          </a:xfrm>
          <a:prstGeom prst="rect">
            <a:avLst/>
          </a:prstGeom>
        </p:spPr>
        <p:txBody>
          <a:bodyPr lIns="0" tIns="0" rIns="0" bIns="0" rtlCol="0" anchor="t">
            <a:spAutoFit/>
          </a:bodyPr>
          <a:lstStyle/>
          <a:p>
            <a:pPr marL="0" lvl="0" indent="0" algn="ctr">
              <a:lnSpc>
                <a:spcPts val="7693"/>
              </a:lnSpc>
              <a:spcBef>
                <a:spcPct val="0"/>
              </a:spcBef>
            </a:pPr>
            <a:r>
              <a:rPr lang="en-US" sz="10686">
                <a:solidFill>
                  <a:srgbClr val="40B8F5"/>
                </a:solidFill>
                <a:latin typeface="Computer Says No"/>
              </a:rPr>
              <a:t>02</a:t>
            </a:r>
          </a:p>
        </p:txBody>
      </p:sp>
      <p:sp>
        <p:nvSpPr>
          <p:cNvPr id="12" name="TextBox 12"/>
          <p:cNvSpPr txBox="1"/>
          <p:nvPr/>
        </p:nvSpPr>
        <p:spPr>
          <a:xfrm>
            <a:off x="10560909" y="4262843"/>
            <a:ext cx="1305836" cy="1137198"/>
          </a:xfrm>
          <a:prstGeom prst="rect">
            <a:avLst/>
          </a:prstGeom>
        </p:spPr>
        <p:txBody>
          <a:bodyPr lIns="0" tIns="0" rIns="0" bIns="0" rtlCol="0" anchor="t">
            <a:spAutoFit/>
          </a:bodyPr>
          <a:lstStyle/>
          <a:p>
            <a:pPr marL="0" lvl="0" indent="0" algn="ctr">
              <a:lnSpc>
                <a:spcPts val="7693"/>
              </a:lnSpc>
              <a:spcBef>
                <a:spcPct val="0"/>
              </a:spcBef>
            </a:pPr>
            <a:r>
              <a:rPr lang="en-US" sz="10686">
                <a:solidFill>
                  <a:srgbClr val="40B8F5"/>
                </a:solidFill>
                <a:latin typeface="Computer Says No"/>
              </a:rPr>
              <a:t>03</a:t>
            </a:r>
          </a:p>
        </p:txBody>
      </p:sp>
      <p:sp>
        <p:nvSpPr>
          <p:cNvPr id="13" name="TextBox 13"/>
          <p:cNvSpPr txBox="1"/>
          <p:nvPr/>
        </p:nvSpPr>
        <p:spPr>
          <a:xfrm>
            <a:off x="14349389" y="4262843"/>
            <a:ext cx="1305836" cy="1137198"/>
          </a:xfrm>
          <a:prstGeom prst="rect">
            <a:avLst/>
          </a:prstGeom>
        </p:spPr>
        <p:txBody>
          <a:bodyPr lIns="0" tIns="0" rIns="0" bIns="0" rtlCol="0" anchor="t">
            <a:spAutoFit/>
          </a:bodyPr>
          <a:lstStyle/>
          <a:p>
            <a:pPr marL="0" lvl="0" indent="0" algn="ctr">
              <a:lnSpc>
                <a:spcPts val="7693"/>
              </a:lnSpc>
              <a:spcBef>
                <a:spcPct val="0"/>
              </a:spcBef>
            </a:pPr>
            <a:r>
              <a:rPr lang="en-US" sz="10686">
                <a:solidFill>
                  <a:srgbClr val="40B8F5"/>
                </a:solidFill>
                <a:latin typeface="Computer Says No"/>
              </a:rPr>
              <a:t>04</a:t>
            </a:r>
          </a:p>
        </p:txBody>
      </p:sp>
      <p:sp>
        <p:nvSpPr>
          <p:cNvPr id="14" name="TextBox 14"/>
          <p:cNvSpPr txBox="1"/>
          <p:nvPr/>
        </p:nvSpPr>
        <p:spPr>
          <a:xfrm>
            <a:off x="13590234" y="5705649"/>
            <a:ext cx="2824146" cy="4384446"/>
          </a:xfrm>
          <a:prstGeom prst="rect">
            <a:avLst/>
          </a:prstGeom>
        </p:spPr>
        <p:txBody>
          <a:bodyPr lIns="0" tIns="0" rIns="0" bIns="0" rtlCol="0" anchor="t">
            <a:spAutoFit/>
          </a:bodyPr>
          <a:lstStyle/>
          <a:p>
            <a:pPr algn="ctr">
              <a:lnSpc>
                <a:spcPts val="2345"/>
              </a:lnSpc>
            </a:pPr>
            <a:r>
              <a:rPr lang="en-US" sz="1447">
                <a:solidFill>
                  <a:srgbClr val="FFFFFF"/>
                </a:solidFill>
                <a:latin typeface="Poppins Light"/>
              </a:rPr>
              <a:t>Cost-Effective Solution: Utilizing PathFinder1.0 for career guidance can be a cost-effective alternative to traditional counseling services or career assessment programs. With its accessible and scalable platform, PathFinder1.0 offers valuable guidance for no fee whatsoever, making it an affordable option for students from various educational backgrounds to access quality career exploration resources.</a:t>
            </a:r>
          </a:p>
        </p:txBody>
      </p:sp>
      <p:sp>
        <p:nvSpPr>
          <p:cNvPr id="15" name="AutoShape 15"/>
          <p:cNvSpPr/>
          <p:nvPr/>
        </p:nvSpPr>
        <p:spPr>
          <a:xfrm flipV="1">
            <a:off x="12270492" y="4612367"/>
            <a:ext cx="1702780" cy="0"/>
          </a:xfrm>
          <a:prstGeom prst="line">
            <a:avLst/>
          </a:prstGeom>
          <a:ln w="47625" cap="rnd">
            <a:solidFill>
              <a:srgbClr val="5CE5F8"/>
            </a:solidFill>
            <a:prstDash val="sysDot"/>
            <a:headEnd type="none" w="sm" len="sm"/>
            <a:tailEnd type="none" w="sm" len="sm"/>
          </a:ln>
        </p:spPr>
        <p:txBody>
          <a:bodyPr/>
          <a:lstStyle/>
          <a:p>
            <a:endParaRPr lang="en-GB"/>
          </a:p>
        </p:txBody>
      </p:sp>
      <p:sp>
        <p:nvSpPr>
          <p:cNvPr id="16" name="TextBox 16"/>
          <p:cNvSpPr txBox="1"/>
          <p:nvPr/>
        </p:nvSpPr>
        <p:spPr>
          <a:xfrm>
            <a:off x="9652338" y="5705094"/>
            <a:ext cx="3121512" cy="3877056"/>
          </a:xfrm>
          <a:prstGeom prst="rect">
            <a:avLst/>
          </a:prstGeom>
        </p:spPr>
        <p:txBody>
          <a:bodyPr lIns="0" tIns="0" rIns="0" bIns="0" rtlCol="0" anchor="t">
            <a:spAutoFit/>
          </a:bodyPr>
          <a:lstStyle/>
          <a:p>
            <a:pPr algn="ctr">
              <a:lnSpc>
                <a:spcPts val="2591"/>
              </a:lnSpc>
            </a:pPr>
            <a:r>
              <a:rPr lang="en-US" sz="1599">
                <a:solidFill>
                  <a:srgbClr val="FFFFFF"/>
                </a:solidFill>
                <a:latin typeface="Poppins Light"/>
              </a:rPr>
              <a:t>Objective Insights: PathFinder1.0 utilizes algorithms to analyze data, offering objective insights into various career fields and industries. By presenting unbiased information, it helps students make well-informed decisions about their future, minimizing the risk of choosing a career path that may not be suitable for them.</a:t>
            </a:r>
          </a:p>
        </p:txBody>
      </p:sp>
      <p:sp>
        <p:nvSpPr>
          <p:cNvPr id="17" name="TextBox 17"/>
          <p:cNvSpPr txBox="1"/>
          <p:nvPr/>
        </p:nvSpPr>
        <p:spPr>
          <a:xfrm>
            <a:off x="5873601" y="5705094"/>
            <a:ext cx="3121512" cy="3553206"/>
          </a:xfrm>
          <a:prstGeom prst="rect">
            <a:avLst/>
          </a:prstGeom>
        </p:spPr>
        <p:txBody>
          <a:bodyPr lIns="0" tIns="0" rIns="0" bIns="0" rtlCol="0" anchor="t">
            <a:spAutoFit/>
          </a:bodyPr>
          <a:lstStyle/>
          <a:p>
            <a:pPr algn="ctr">
              <a:lnSpc>
                <a:spcPts val="2591"/>
              </a:lnSpc>
            </a:pPr>
            <a:r>
              <a:rPr lang="en-US" sz="1599">
                <a:solidFill>
                  <a:srgbClr val="FFFFFF"/>
                </a:solidFill>
                <a:latin typeface="Poppins Light"/>
              </a:rPr>
              <a:t>Accessibility and Convenience: With PathFinder1.0, students can access career guidance anytime, anywhere, through their devices. This accessibility ensures that individuals can explore their career options at their own pace and convenience, without the constraints of traditional counseling services.</a:t>
            </a:r>
          </a:p>
        </p:txBody>
      </p:sp>
      <p:sp>
        <p:nvSpPr>
          <p:cNvPr id="18" name="AutoShape 18"/>
          <p:cNvSpPr/>
          <p:nvPr/>
        </p:nvSpPr>
        <p:spPr>
          <a:xfrm flipV="1">
            <a:off x="8454383" y="4612367"/>
            <a:ext cx="1702780" cy="0"/>
          </a:xfrm>
          <a:prstGeom prst="line">
            <a:avLst/>
          </a:prstGeom>
          <a:ln w="47625" cap="rnd">
            <a:solidFill>
              <a:srgbClr val="5CE5F8"/>
            </a:solidFill>
            <a:prstDash val="sysDot"/>
            <a:headEnd type="none" w="sm" len="sm"/>
            <a:tailEnd type="none" w="sm" len="sm"/>
          </a:ln>
        </p:spPr>
        <p:txBody>
          <a:bodyPr/>
          <a:lstStyle/>
          <a:p>
            <a:endParaRPr lang="en-GB"/>
          </a:p>
        </p:txBody>
      </p:sp>
      <p:sp>
        <p:nvSpPr>
          <p:cNvPr id="19" name="AutoShape 19"/>
          <p:cNvSpPr/>
          <p:nvPr/>
        </p:nvSpPr>
        <p:spPr>
          <a:xfrm flipV="1">
            <a:off x="4675646" y="4545201"/>
            <a:ext cx="1702780" cy="0"/>
          </a:xfrm>
          <a:prstGeom prst="line">
            <a:avLst/>
          </a:prstGeom>
          <a:ln w="47625" cap="rnd">
            <a:solidFill>
              <a:srgbClr val="5CE5F8"/>
            </a:solidFill>
            <a:prstDash val="sysDot"/>
            <a:headEnd type="none" w="sm" len="sm"/>
            <a:tailEnd type="none" w="sm" len="sm"/>
          </a:ln>
        </p:spPr>
        <p:txBody>
          <a:bodyPr/>
          <a:lstStyle/>
          <a:p>
            <a:endParaRPr lang="en-GB"/>
          </a:p>
        </p:txBody>
      </p:sp>
      <p:sp>
        <p:nvSpPr>
          <p:cNvPr id="20" name="TextBox 20"/>
          <p:cNvSpPr txBox="1"/>
          <p:nvPr/>
        </p:nvSpPr>
        <p:spPr>
          <a:xfrm>
            <a:off x="2094130" y="5696124"/>
            <a:ext cx="3121512" cy="3877056"/>
          </a:xfrm>
          <a:prstGeom prst="rect">
            <a:avLst/>
          </a:prstGeom>
        </p:spPr>
        <p:txBody>
          <a:bodyPr lIns="0" tIns="0" rIns="0" bIns="0" rtlCol="0" anchor="t">
            <a:spAutoFit/>
          </a:bodyPr>
          <a:lstStyle/>
          <a:p>
            <a:pPr algn="ctr">
              <a:lnSpc>
                <a:spcPts val="2591"/>
              </a:lnSpc>
            </a:pPr>
            <a:r>
              <a:rPr lang="en-US" sz="1599">
                <a:solidFill>
                  <a:srgbClr val="FFFFFF"/>
                </a:solidFill>
                <a:latin typeface="Poppins Light"/>
              </a:rPr>
              <a:t>Personalized Guidance: PathFinder1.0 offers career guidance based on individual interests, hobbies, and skill sets. By providing personalized recommendations, it helps students discover career paths that align with their unique strengths and passions, increasing the likelihood of long-term satisfaction and success.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rgbClr val="9B60EB">
                <a:alpha val="100000"/>
              </a:srgbClr>
            </a:gs>
            <a:gs pos="50000">
              <a:srgbClr val="5527F5">
                <a:alpha val="100000"/>
              </a:srgbClr>
            </a:gs>
            <a:gs pos="100000">
              <a:srgbClr val="9B60EB">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rot="-5400000">
            <a:off x="81656" y="5321225"/>
            <a:ext cx="9074405" cy="4174226"/>
          </a:xfrm>
          <a:custGeom>
            <a:avLst/>
            <a:gdLst/>
            <a:ahLst/>
            <a:cxnLst/>
            <a:rect l="l" t="t" r="r" b="b"/>
            <a:pathLst>
              <a:path w="9074405" h="4174226">
                <a:moveTo>
                  <a:pt x="0" y="0"/>
                </a:moveTo>
                <a:lnTo>
                  <a:pt x="9074405" y="0"/>
                </a:lnTo>
                <a:lnTo>
                  <a:pt x="9074405" y="4174227"/>
                </a:lnTo>
                <a:lnTo>
                  <a:pt x="0" y="417422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a:p>
        </p:txBody>
      </p:sp>
      <p:sp>
        <p:nvSpPr>
          <p:cNvPr id="3" name="Freeform 3"/>
          <p:cNvSpPr/>
          <p:nvPr/>
        </p:nvSpPr>
        <p:spPr>
          <a:xfrm rot="-5400000">
            <a:off x="4945230" y="5321225"/>
            <a:ext cx="9074405" cy="4174226"/>
          </a:xfrm>
          <a:custGeom>
            <a:avLst/>
            <a:gdLst/>
            <a:ahLst/>
            <a:cxnLst/>
            <a:rect l="l" t="t" r="r" b="b"/>
            <a:pathLst>
              <a:path w="9074405" h="4174226">
                <a:moveTo>
                  <a:pt x="0" y="0"/>
                </a:moveTo>
                <a:lnTo>
                  <a:pt x="9074405" y="0"/>
                </a:lnTo>
                <a:lnTo>
                  <a:pt x="9074405" y="4174227"/>
                </a:lnTo>
                <a:lnTo>
                  <a:pt x="0" y="417422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a:p>
        </p:txBody>
      </p:sp>
      <p:sp>
        <p:nvSpPr>
          <p:cNvPr id="4" name="Freeform 4"/>
          <p:cNvSpPr/>
          <p:nvPr/>
        </p:nvSpPr>
        <p:spPr>
          <a:xfrm rot="-5400000">
            <a:off x="9682047" y="5321225"/>
            <a:ext cx="9074405" cy="4174226"/>
          </a:xfrm>
          <a:custGeom>
            <a:avLst/>
            <a:gdLst/>
            <a:ahLst/>
            <a:cxnLst/>
            <a:rect l="l" t="t" r="r" b="b"/>
            <a:pathLst>
              <a:path w="9074405" h="4174226">
                <a:moveTo>
                  <a:pt x="0" y="0"/>
                </a:moveTo>
                <a:lnTo>
                  <a:pt x="9074405" y="0"/>
                </a:lnTo>
                <a:lnTo>
                  <a:pt x="9074405" y="4174227"/>
                </a:lnTo>
                <a:lnTo>
                  <a:pt x="0" y="417422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a:p>
        </p:txBody>
      </p:sp>
      <p:sp>
        <p:nvSpPr>
          <p:cNvPr id="5" name="Freeform 5"/>
          <p:cNvSpPr/>
          <p:nvPr/>
        </p:nvSpPr>
        <p:spPr>
          <a:xfrm>
            <a:off x="15740066" y="-360334"/>
            <a:ext cx="4817598" cy="4184142"/>
          </a:xfrm>
          <a:custGeom>
            <a:avLst/>
            <a:gdLst/>
            <a:ahLst/>
            <a:cxnLst/>
            <a:rect l="l" t="t" r="r" b="b"/>
            <a:pathLst>
              <a:path w="4817598" h="4184142">
                <a:moveTo>
                  <a:pt x="0" y="0"/>
                </a:moveTo>
                <a:lnTo>
                  <a:pt x="4817598" y="0"/>
                </a:lnTo>
                <a:lnTo>
                  <a:pt x="4817598" y="4184143"/>
                </a:lnTo>
                <a:lnTo>
                  <a:pt x="0" y="4184143"/>
                </a:lnTo>
                <a:lnTo>
                  <a:pt x="0" y="0"/>
                </a:lnTo>
                <a:close/>
              </a:path>
            </a:pathLst>
          </a:custGeom>
          <a:blipFill>
            <a:blip r:embed="rId4"/>
            <a:stretch>
              <a:fillRect/>
            </a:stretch>
          </a:blipFill>
        </p:spPr>
        <p:txBody>
          <a:bodyPr/>
          <a:lstStyle/>
          <a:p>
            <a:endParaRPr lang="en-GB"/>
          </a:p>
        </p:txBody>
      </p:sp>
      <p:sp>
        <p:nvSpPr>
          <p:cNvPr id="6" name="Freeform 6"/>
          <p:cNvSpPr/>
          <p:nvPr/>
        </p:nvSpPr>
        <p:spPr>
          <a:xfrm>
            <a:off x="-1914841" y="-1784862"/>
            <a:ext cx="5101092" cy="4365182"/>
          </a:xfrm>
          <a:custGeom>
            <a:avLst/>
            <a:gdLst/>
            <a:ahLst/>
            <a:cxnLst/>
            <a:rect l="l" t="t" r="r" b="b"/>
            <a:pathLst>
              <a:path w="5101092" h="4365182">
                <a:moveTo>
                  <a:pt x="0" y="0"/>
                </a:moveTo>
                <a:lnTo>
                  <a:pt x="5101092" y="0"/>
                </a:lnTo>
                <a:lnTo>
                  <a:pt x="5101092" y="4365181"/>
                </a:lnTo>
                <a:lnTo>
                  <a:pt x="0" y="4365181"/>
                </a:lnTo>
                <a:lnTo>
                  <a:pt x="0" y="0"/>
                </a:lnTo>
                <a:close/>
              </a:path>
            </a:pathLst>
          </a:custGeom>
          <a:blipFill>
            <a:blip r:embed="rId5"/>
            <a:stretch>
              <a:fillRect/>
            </a:stretch>
          </a:blipFill>
        </p:spPr>
        <p:txBody>
          <a:bodyPr/>
          <a:lstStyle/>
          <a:p>
            <a:endParaRPr lang="en-GB"/>
          </a:p>
        </p:txBody>
      </p:sp>
      <p:sp>
        <p:nvSpPr>
          <p:cNvPr id="7" name="Freeform 7"/>
          <p:cNvSpPr/>
          <p:nvPr/>
        </p:nvSpPr>
        <p:spPr>
          <a:xfrm>
            <a:off x="15601849" y="7100342"/>
            <a:ext cx="11495135" cy="4845199"/>
          </a:xfrm>
          <a:custGeom>
            <a:avLst/>
            <a:gdLst/>
            <a:ahLst/>
            <a:cxnLst/>
            <a:rect l="l" t="t" r="r" b="b"/>
            <a:pathLst>
              <a:path w="11495135" h="4845199">
                <a:moveTo>
                  <a:pt x="0" y="0"/>
                </a:moveTo>
                <a:lnTo>
                  <a:pt x="11495135" y="0"/>
                </a:lnTo>
                <a:lnTo>
                  <a:pt x="11495135" y="4845199"/>
                </a:lnTo>
                <a:lnTo>
                  <a:pt x="0" y="4845199"/>
                </a:lnTo>
                <a:lnTo>
                  <a:pt x="0" y="0"/>
                </a:lnTo>
                <a:close/>
              </a:path>
            </a:pathLst>
          </a:custGeom>
          <a:blipFill>
            <a:blip r:embed="rId6"/>
            <a:stretch>
              <a:fillRect/>
            </a:stretch>
          </a:blipFill>
        </p:spPr>
        <p:txBody>
          <a:bodyPr/>
          <a:lstStyle/>
          <a:p>
            <a:endParaRPr lang="en-GB"/>
          </a:p>
        </p:txBody>
      </p:sp>
      <p:sp>
        <p:nvSpPr>
          <p:cNvPr id="8" name="Freeform 8"/>
          <p:cNvSpPr/>
          <p:nvPr/>
        </p:nvSpPr>
        <p:spPr>
          <a:xfrm rot="-1072226">
            <a:off x="-769537" y="6074699"/>
            <a:ext cx="2810484" cy="6367201"/>
          </a:xfrm>
          <a:custGeom>
            <a:avLst/>
            <a:gdLst/>
            <a:ahLst/>
            <a:cxnLst/>
            <a:rect l="l" t="t" r="r" b="b"/>
            <a:pathLst>
              <a:path w="2810484" h="6367201">
                <a:moveTo>
                  <a:pt x="0" y="0"/>
                </a:moveTo>
                <a:lnTo>
                  <a:pt x="2810484" y="0"/>
                </a:lnTo>
                <a:lnTo>
                  <a:pt x="2810484" y="6367202"/>
                </a:lnTo>
                <a:lnTo>
                  <a:pt x="0" y="6367202"/>
                </a:lnTo>
                <a:lnTo>
                  <a:pt x="0" y="0"/>
                </a:lnTo>
                <a:close/>
              </a:path>
            </a:pathLst>
          </a:custGeom>
          <a:blipFill>
            <a:blip r:embed="rId7"/>
            <a:stretch>
              <a:fillRect/>
            </a:stretch>
          </a:blipFill>
        </p:spPr>
        <p:txBody>
          <a:bodyPr/>
          <a:lstStyle/>
          <a:p>
            <a:endParaRPr lang="en-GB"/>
          </a:p>
        </p:txBody>
      </p:sp>
      <p:sp>
        <p:nvSpPr>
          <p:cNvPr id="9" name="Freeform 9"/>
          <p:cNvSpPr/>
          <p:nvPr/>
        </p:nvSpPr>
        <p:spPr>
          <a:xfrm>
            <a:off x="13490808" y="3363067"/>
            <a:ext cx="1461470" cy="1849961"/>
          </a:xfrm>
          <a:custGeom>
            <a:avLst/>
            <a:gdLst/>
            <a:ahLst/>
            <a:cxnLst/>
            <a:rect l="l" t="t" r="r" b="b"/>
            <a:pathLst>
              <a:path w="1461470" h="1849961">
                <a:moveTo>
                  <a:pt x="0" y="0"/>
                </a:moveTo>
                <a:lnTo>
                  <a:pt x="1461470" y="0"/>
                </a:lnTo>
                <a:lnTo>
                  <a:pt x="1461470" y="1849962"/>
                </a:lnTo>
                <a:lnTo>
                  <a:pt x="0" y="1849962"/>
                </a:lnTo>
                <a:lnTo>
                  <a:pt x="0" y="0"/>
                </a:lnTo>
                <a:close/>
              </a:path>
            </a:pathLst>
          </a:custGeom>
          <a:blipFill>
            <a:blip r:embed="rId8"/>
            <a:stretch>
              <a:fillRect/>
            </a:stretch>
          </a:blipFill>
        </p:spPr>
        <p:txBody>
          <a:bodyPr/>
          <a:lstStyle/>
          <a:p>
            <a:endParaRPr lang="en-GB"/>
          </a:p>
        </p:txBody>
      </p:sp>
      <p:sp>
        <p:nvSpPr>
          <p:cNvPr id="10" name="Freeform 10"/>
          <p:cNvSpPr/>
          <p:nvPr/>
        </p:nvSpPr>
        <p:spPr>
          <a:xfrm>
            <a:off x="8773202" y="3490185"/>
            <a:ext cx="1418460" cy="1695370"/>
          </a:xfrm>
          <a:custGeom>
            <a:avLst/>
            <a:gdLst/>
            <a:ahLst/>
            <a:cxnLst/>
            <a:rect l="l" t="t" r="r" b="b"/>
            <a:pathLst>
              <a:path w="1418460" h="1695370">
                <a:moveTo>
                  <a:pt x="0" y="0"/>
                </a:moveTo>
                <a:lnTo>
                  <a:pt x="1418460" y="0"/>
                </a:lnTo>
                <a:lnTo>
                  <a:pt x="1418460" y="1695370"/>
                </a:lnTo>
                <a:lnTo>
                  <a:pt x="0" y="1695370"/>
                </a:lnTo>
                <a:lnTo>
                  <a:pt x="0" y="0"/>
                </a:lnTo>
                <a:close/>
              </a:path>
            </a:pathLst>
          </a:custGeom>
          <a:blipFill>
            <a:blip r:embed="rId9"/>
            <a:stretch>
              <a:fillRect/>
            </a:stretch>
          </a:blipFill>
        </p:spPr>
        <p:txBody>
          <a:bodyPr/>
          <a:lstStyle/>
          <a:p>
            <a:endParaRPr lang="en-GB"/>
          </a:p>
        </p:txBody>
      </p:sp>
      <p:sp>
        <p:nvSpPr>
          <p:cNvPr id="11" name="Freeform 11"/>
          <p:cNvSpPr/>
          <p:nvPr/>
        </p:nvSpPr>
        <p:spPr>
          <a:xfrm>
            <a:off x="3967259" y="3490185"/>
            <a:ext cx="1222079" cy="1695370"/>
          </a:xfrm>
          <a:custGeom>
            <a:avLst/>
            <a:gdLst/>
            <a:ahLst/>
            <a:cxnLst/>
            <a:rect l="l" t="t" r="r" b="b"/>
            <a:pathLst>
              <a:path w="1222079" h="1695370">
                <a:moveTo>
                  <a:pt x="0" y="0"/>
                </a:moveTo>
                <a:lnTo>
                  <a:pt x="1222079" y="0"/>
                </a:lnTo>
                <a:lnTo>
                  <a:pt x="1222079" y="1695370"/>
                </a:lnTo>
                <a:lnTo>
                  <a:pt x="0" y="1695370"/>
                </a:lnTo>
                <a:lnTo>
                  <a:pt x="0" y="0"/>
                </a:lnTo>
                <a:close/>
              </a:path>
            </a:pathLst>
          </a:custGeom>
          <a:blipFill>
            <a:blip r:embed="rId10"/>
            <a:stretch>
              <a:fillRect/>
            </a:stretch>
          </a:blipFill>
        </p:spPr>
        <p:txBody>
          <a:bodyPr/>
          <a:lstStyle/>
          <a:p>
            <a:endParaRPr lang="en-GB"/>
          </a:p>
        </p:txBody>
      </p:sp>
      <p:sp>
        <p:nvSpPr>
          <p:cNvPr id="12" name="TextBox 12"/>
          <p:cNvSpPr txBox="1"/>
          <p:nvPr/>
        </p:nvSpPr>
        <p:spPr>
          <a:xfrm>
            <a:off x="4895359" y="1495425"/>
            <a:ext cx="7678893" cy="961802"/>
          </a:xfrm>
          <a:prstGeom prst="rect">
            <a:avLst/>
          </a:prstGeom>
        </p:spPr>
        <p:txBody>
          <a:bodyPr lIns="0" tIns="0" rIns="0" bIns="0" rtlCol="0" anchor="t">
            <a:spAutoFit/>
          </a:bodyPr>
          <a:lstStyle/>
          <a:p>
            <a:pPr marL="0" lvl="0" indent="0" algn="ctr">
              <a:lnSpc>
                <a:spcPts val="7490"/>
              </a:lnSpc>
              <a:spcBef>
                <a:spcPct val="0"/>
              </a:spcBef>
            </a:pPr>
            <a:r>
              <a:rPr lang="en-US" sz="10403" dirty="0">
                <a:solidFill>
                  <a:srgbClr val="6866E1"/>
                </a:solidFill>
                <a:latin typeface="Computer Says No"/>
              </a:rPr>
              <a:t>   </a:t>
            </a:r>
            <a:r>
              <a:rPr lang="en-US" sz="10403" dirty="0">
                <a:solidFill>
                  <a:schemeClr val="bg1"/>
                </a:solidFill>
                <a:latin typeface="Computer Says No"/>
              </a:rPr>
              <a:t>OUR VISION</a:t>
            </a:r>
          </a:p>
        </p:txBody>
      </p:sp>
      <p:sp>
        <p:nvSpPr>
          <p:cNvPr id="13" name="TextBox 13"/>
          <p:cNvSpPr txBox="1"/>
          <p:nvPr/>
        </p:nvSpPr>
        <p:spPr>
          <a:xfrm>
            <a:off x="2806825" y="5756962"/>
            <a:ext cx="3289996" cy="672800"/>
          </a:xfrm>
          <a:prstGeom prst="rect">
            <a:avLst/>
          </a:prstGeom>
        </p:spPr>
        <p:txBody>
          <a:bodyPr lIns="0" tIns="0" rIns="0" bIns="0" rtlCol="0" anchor="t">
            <a:spAutoFit/>
          </a:bodyPr>
          <a:lstStyle/>
          <a:p>
            <a:pPr marL="0" lvl="0" indent="0" algn="ctr">
              <a:lnSpc>
                <a:spcPts val="4458"/>
              </a:lnSpc>
              <a:spcBef>
                <a:spcPct val="0"/>
              </a:spcBef>
            </a:pPr>
            <a:r>
              <a:rPr lang="en-US" sz="6192">
                <a:solidFill>
                  <a:srgbClr val="BF78FE"/>
                </a:solidFill>
                <a:latin typeface="Computer Says No"/>
              </a:rPr>
              <a:t>  1.</a:t>
            </a:r>
          </a:p>
        </p:txBody>
      </p:sp>
      <p:sp>
        <p:nvSpPr>
          <p:cNvPr id="14" name="TextBox 14"/>
          <p:cNvSpPr txBox="1"/>
          <p:nvPr/>
        </p:nvSpPr>
        <p:spPr>
          <a:xfrm>
            <a:off x="3059776" y="6353562"/>
            <a:ext cx="3037045" cy="2129472"/>
          </a:xfrm>
          <a:prstGeom prst="rect">
            <a:avLst/>
          </a:prstGeom>
        </p:spPr>
        <p:txBody>
          <a:bodyPr lIns="0" tIns="0" rIns="0" bIns="0" rtlCol="0" anchor="t">
            <a:spAutoFit/>
          </a:bodyPr>
          <a:lstStyle/>
          <a:p>
            <a:pPr algn="ctr">
              <a:lnSpc>
                <a:spcPts val="2439"/>
              </a:lnSpc>
            </a:pPr>
            <a:r>
              <a:rPr lang="en-US" sz="1505">
                <a:solidFill>
                  <a:srgbClr val="FFFFFF"/>
                </a:solidFill>
                <a:latin typeface="Poppins Light"/>
              </a:rPr>
              <a:t>Make sure students don’t face any issues when deciding their the paths they want to take down the line, and to ensure students don’t feel left out or uncomfortable in the fields they want to work in.</a:t>
            </a:r>
          </a:p>
        </p:txBody>
      </p:sp>
      <p:sp>
        <p:nvSpPr>
          <p:cNvPr id="15" name="TextBox 15"/>
          <p:cNvSpPr txBox="1"/>
          <p:nvPr/>
        </p:nvSpPr>
        <p:spPr>
          <a:xfrm>
            <a:off x="7690538" y="5705706"/>
            <a:ext cx="3289996" cy="672800"/>
          </a:xfrm>
          <a:prstGeom prst="rect">
            <a:avLst/>
          </a:prstGeom>
        </p:spPr>
        <p:txBody>
          <a:bodyPr lIns="0" tIns="0" rIns="0" bIns="0" rtlCol="0" anchor="t">
            <a:spAutoFit/>
          </a:bodyPr>
          <a:lstStyle/>
          <a:p>
            <a:pPr marL="0" lvl="0" indent="0" algn="ctr">
              <a:lnSpc>
                <a:spcPts val="4458"/>
              </a:lnSpc>
              <a:spcBef>
                <a:spcPct val="0"/>
              </a:spcBef>
            </a:pPr>
            <a:r>
              <a:rPr lang="en-US" sz="6192">
                <a:solidFill>
                  <a:srgbClr val="BF78FE"/>
                </a:solidFill>
                <a:latin typeface="Computer Says No"/>
              </a:rPr>
              <a:t>  2.</a:t>
            </a:r>
          </a:p>
        </p:txBody>
      </p:sp>
      <p:sp>
        <p:nvSpPr>
          <p:cNvPr id="16" name="TextBox 16"/>
          <p:cNvSpPr txBox="1"/>
          <p:nvPr/>
        </p:nvSpPr>
        <p:spPr>
          <a:xfrm>
            <a:off x="12450070" y="5594029"/>
            <a:ext cx="3289996" cy="672800"/>
          </a:xfrm>
          <a:prstGeom prst="rect">
            <a:avLst/>
          </a:prstGeom>
        </p:spPr>
        <p:txBody>
          <a:bodyPr lIns="0" tIns="0" rIns="0" bIns="0" rtlCol="0" anchor="t">
            <a:spAutoFit/>
          </a:bodyPr>
          <a:lstStyle/>
          <a:p>
            <a:pPr marL="0" lvl="0" indent="0" algn="ctr">
              <a:lnSpc>
                <a:spcPts val="4458"/>
              </a:lnSpc>
              <a:spcBef>
                <a:spcPct val="0"/>
              </a:spcBef>
            </a:pPr>
            <a:r>
              <a:rPr lang="en-US" sz="6192">
                <a:solidFill>
                  <a:srgbClr val="BF78FE"/>
                </a:solidFill>
                <a:latin typeface="Computer Says No"/>
              </a:rPr>
              <a:t>  3.</a:t>
            </a:r>
          </a:p>
        </p:txBody>
      </p:sp>
      <p:sp>
        <p:nvSpPr>
          <p:cNvPr id="17" name="TextBox 17"/>
          <p:cNvSpPr txBox="1"/>
          <p:nvPr/>
        </p:nvSpPr>
        <p:spPr>
          <a:xfrm>
            <a:off x="7963910" y="6302306"/>
            <a:ext cx="3037045" cy="3348672"/>
          </a:xfrm>
          <a:prstGeom prst="rect">
            <a:avLst/>
          </a:prstGeom>
        </p:spPr>
        <p:txBody>
          <a:bodyPr lIns="0" tIns="0" rIns="0" bIns="0" rtlCol="0" anchor="t">
            <a:spAutoFit/>
          </a:bodyPr>
          <a:lstStyle/>
          <a:p>
            <a:pPr algn="ctr">
              <a:lnSpc>
                <a:spcPts val="2439"/>
              </a:lnSpc>
            </a:pPr>
            <a:r>
              <a:rPr lang="en-US" sz="1505">
                <a:solidFill>
                  <a:srgbClr val="FFFFFF"/>
                </a:solidFill>
                <a:latin typeface="Poppins Light"/>
              </a:rPr>
              <a:t>Provide an affordable program that can be accessed by students and teachers alike with the intention of making it easier for students to choose their career paths, additionally we want to provide a space that will help academic advisors interact and cooperate with any students they are working with.</a:t>
            </a:r>
          </a:p>
        </p:txBody>
      </p:sp>
      <p:sp>
        <p:nvSpPr>
          <p:cNvPr id="18" name="TextBox 18"/>
          <p:cNvSpPr txBox="1"/>
          <p:nvPr/>
        </p:nvSpPr>
        <p:spPr>
          <a:xfrm>
            <a:off x="12703021" y="6302306"/>
            <a:ext cx="3181482" cy="3043872"/>
          </a:xfrm>
          <a:prstGeom prst="rect">
            <a:avLst/>
          </a:prstGeom>
        </p:spPr>
        <p:txBody>
          <a:bodyPr lIns="0" tIns="0" rIns="0" bIns="0" rtlCol="0" anchor="t">
            <a:spAutoFit/>
          </a:bodyPr>
          <a:lstStyle/>
          <a:p>
            <a:pPr algn="ctr">
              <a:lnSpc>
                <a:spcPts val="2439"/>
              </a:lnSpc>
            </a:pPr>
            <a:r>
              <a:rPr lang="en-US" sz="1505">
                <a:solidFill>
                  <a:srgbClr val="FFFFFF"/>
                </a:solidFill>
                <a:latin typeface="Poppins Light"/>
              </a:rPr>
              <a:t>We are hoping in future to expand PathFinder1.0 to make it more efficient and effective, while also adding more customizable features that appeal to each student’s needs, moreover we would like to expand the platform to make it interactive for any teachers also using the program.</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rgbClr val="041069">
                <a:alpha val="100000"/>
              </a:srgbClr>
            </a:gs>
            <a:gs pos="50000">
              <a:srgbClr val="5527F5">
                <a:alpha val="100000"/>
              </a:srgbClr>
            </a:gs>
            <a:gs pos="100000">
              <a:srgbClr val="131FA8">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a:off x="9144000" y="1699791"/>
            <a:ext cx="8509101" cy="9311388"/>
          </a:xfrm>
          <a:custGeom>
            <a:avLst/>
            <a:gdLst/>
            <a:ahLst/>
            <a:cxnLst/>
            <a:rect l="l" t="t" r="r" b="b"/>
            <a:pathLst>
              <a:path w="8509101" h="9311388">
                <a:moveTo>
                  <a:pt x="0" y="0"/>
                </a:moveTo>
                <a:lnTo>
                  <a:pt x="8509101" y="0"/>
                </a:lnTo>
                <a:lnTo>
                  <a:pt x="8509101" y="9311388"/>
                </a:lnTo>
                <a:lnTo>
                  <a:pt x="0" y="9311388"/>
                </a:lnTo>
                <a:lnTo>
                  <a:pt x="0" y="0"/>
                </a:lnTo>
                <a:close/>
              </a:path>
            </a:pathLst>
          </a:custGeom>
          <a:blipFill>
            <a:blip r:embed="rId2"/>
            <a:stretch>
              <a:fillRect/>
            </a:stretch>
          </a:blipFill>
        </p:spPr>
        <p:txBody>
          <a:bodyPr/>
          <a:lstStyle/>
          <a:p>
            <a:endParaRPr lang="en-GB"/>
          </a:p>
        </p:txBody>
      </p:sp>
      <p:sp>
        <p:nvSpPr>
          <p:cNvPr id="3" name="Freeform 3"/>
          <p:cNvSpPr/>
          <p:nvPr/>
        </p:nvSpPr>
        <p:spPr>
          <a:xfrm>
            <a:off x="-1830357" y="-902150"/>
            <a:ext cx="6173053" cy="2601942"/>
          </a:xfrm>
          <a:custGeom>
            <a:avLst/>
            <a:gdLst/>
            <a:ahLst/>
            <a:cxnLst/>
            <a:rect l="l" t="t" r="r" b="b"/>
            <a:pathLst>
              <a:path w="6173053" h="2601942">
                <a:moveTo>
                  <a:pt x="0" y="0"/>
                </a:moveTo>
                <a:lnTo>
                  <a:pt x="6173052" y="0"/>
                </a:lnTo>
                <a:lnTo>
                  <a:pt x="6173052" y="2601941"/>
                </a:lnTo>
                <a:lnTo>
                  <a:pt x="0" y="2601941"/>
                </a:lnTo>
                <a:lnTo>
                  <a:pt x="0" y="0"/>
                </a:lnTo>
                <a:close/>
              </a:path>
            </a:pathLst>
          </a:custGeom>
          <a:blipFill>
            <a:blip r:embed="rId3"/>
            <a:stretch>
              <a:fillRect/>
            </a:stretch>
          </a:blipFill>
        </p:spPr>
        <p:txBody>
          <a:bodyPr/>
          <a:lstStyle/>
          <a:p>
            <a:endParaRPr lang="en-GB"/>
          </a:p>
        </p:txBody>
      </p:sp>
      <p:sp>
        <p:nvSpPr>
          <p:cNvPr id="4" name="Freeform 4"/>
          <p:cNvSpPr/>
          <p:nvPr/>
        </p:nvSpPr>
        <p:spPr>
          <a:xfrm rot="3091052">
            <a:off x="-1684467" y="5508041"/>
            <a:ext cx="6638823" cy="5976180"/>
          </a:xfrm>
          <a:custGeom>
            <a:avLst/>
            <a:gdLst/>
            <a:ahLst/>
            <a:cxnLst/>
            <a:rect l="l" t="t" r="r" b="b"/>
            <a:pathLst>
              <a:path w="6638823" h="5976180">
                <a:moveTo>
                  <a:pt x="0" y="0"/>
                </a:moveTo>
                <a:lnTo>
                  <a:pt x="6638824" y="0"/>
                </a:lnTo>
                <a:lnTo>
                  <a:pt x="6638824" y="5976180"/>
                </a:lnTo>
                <a:lnTo>
                  <a:pt x="0" y="5976180"/>
                </a:lnTo>
                <a:lnTo>
                  <a:pt x="0" y="0"/>
                </a:lnTo>
                <a:close/>
              </a:path>
            </a:pathLst>
          </a:custGeom>
          <a:blipFill>
            <a:blip r:embed="rId4"/>
            <a:stretch>
              <a:fillRect/>
            </a:stretch>
          </a:blipFill>
        </p:spPr>
        <p:txBody>
          <a:bodyPr/>
          <a:lstStyle/>
          <a:p>
            <a:endParaRPr lang="en-GB"/>
          </a:p>
        </p:txBody>
      </p:sp>
      <p:sp>
        <p:nvSpPr>
          <p:cNvPr id="5" name="TextBox 5"/>
          <p:cNvSpPr txBox="1"/>
          <p:nvPr/>
        </p:nvSpPr>
        <p:spPr>
          <a:xfrm>
            <a:off x="1480839" y="237822"/>
            <a:ext cx="6114115" cy="2667397"/>
          </a:xfrm>
          <a:prstGeom prst="rect">
            <a:avLst/>
          </a:prstGeom>
        </p:spPr>
        <p:txBody>
          <a:bodyPr lIns="0" tIns="0" rIns="0" bIns="0" rtlCol="0" anchor="t">
            <a:spAutoFit/>
          </a:bodyPr>
          <a:lstStyle/>
          <a:p>
            <a:pPr marL="0" lvl="0" indent="0" algn="ctr">
              <a:lnSpc>
                <a:spcPts val="10414"/>
              </a:lnSpc>
              <a:spcBef>
                <a:spcPct val="0"/>
              </a:spcBef>
            </a:pPr>
            <a:r>
              <a:rPr lang="en-US" sz="14464" dirty="0">
                <a:solidFill>
                  <a:srgbClr val="6866E1"/>
                </a:solidFill>
                <a:latin typeface="Computer Says No"/>
              </a:rPr>
              <a:t> </a:t>
            </a:r>
            <a:r>
              <a:rPr lang="en-US" sz="14464" dirty="0">
                <a:solidFill>
                  <a:schemeClr val="bg1"/>
                </a:solidFill>
                <a:latin typeface="Computer Says No"/>
              </a:rPr>
              <a:t>CONCLUSION</a:t>
            </a:r>
          </a:p>
        </p:txBody>
      </p:sp>
      <p:sp>
        <p:nvSpPr>
          <p:cNvPr id="6" name="TextBox 6"/>
          <p:cNvSpPr txBox="1"/>
          <p:nvPr/>
        </p:nvSpPr>
        <p:spPr>
          <a:xfrm>
            <a:off x="0" y="3251899"/>
            <a:ext cx="8685390" cy="4180840"/>
          </a:xfrm>
          <a:prstGeom prst="rect">
            <a:avLst/>
          </a:prstGeom>
        </p:spPr>
        <p:txBody>
          <a:bodyPr lIns="0" tIns="0" rIns="0" bIns="0" rtlCol="0" anchor="t">
            <a:spAutoFit/>
          </a:bodyPr>
          <a:lstStyle/>
          <a:p>
            <a:pPr algn="ctr">
              <a:lnSpc>
                <a:spcPts val="4759"/>
              </a:lnSpc>
            </a:pPr>
            <a:r>
              <a:rPr lang="en-US" sz="3399">
                <a:solidFill>
                  <a:srgbClr val="FFFFFF"/>
                </a:solidFill>
                <a:latin typeface="Canva Sans"/>
              </a:rPr>
              <a:t>With all that said, PathFinder1.0 is a revolutionary piece of technology that we hope in future will be used by students and teachers and guide them in their academic journeys, and we hope to keep making PathFinder1.0 better to hopefully appeal to everyone.</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rgbClr val="041069">
                <a:alpha val="100000"/>
              </a:srgbClr>
            </a:gs>
            <a:gs pos="50000">
              <a:srgbClr val="5527F5">
                <a:alpha val="100000"/>
              </a:srgbClr>
            </a:gs>
            <a:gs pos="100000">
              <a:srgbClr val="131FA8">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rot="8620763">
            <a:off x="-429086" y="-676113"/>
            <a:ext cx="8987203" cy="4150026"/>
          </a:xfrm>
          <a:custGeom>
            <a:avLst/>
            <a:gdLst/>
            <a:ahLst/>
            <a:cxnLst/>
            <a:rect l="l" t="t" r="r" b="b"/>
            <a:pathLst>
              <a:path w="8987203" h="4150026">
                <a:moveTo>
                  <a:pt x="0" y="0"/>
                </a:moveTo>
                <a:lnTo>
                  <a:pt x="8987203" y="0"/>
                </a:lnTo>
                <a:lnTo>
                  <a:pt x="8987203" y="4150027"/>
                </a:lnTo>
                <a:lnTo>
                  <a:pt x="0" y="4150027"/>
                </a:lnTo>
                <a:lnTo>
                  <a:pt x="0" y="0"/>
                </a:lnTo>
                <a:close/>
              </a:path>
            </a:pathLst>
          </a:custGeom>
          <a:blipFill>
            <a:blip r:embed="rId2"/>
            <a:stretch>
              <a:fillRect/>
            </a:stretch>
          </a:blipFill>
        </p:spPr>
        <p:txBody>
          <a:bodyPr/>
          <a:lstStyle/>
          <a:p>
            <a:endParaRPr lang="en-GB"/>
          </a:p>
        </p:txBody>
      </p:sp>
      <p:sp>
        <p:nvSpPr>
          <p:cNvPr id="3" name="Freeform 3"/>
          <p:cNvSpPr/>
          <p:nvPr/>
        </p:nvSpPr>
        <p:spPr>
          <a:xfrm>
            <a:off x="1875318" y="1213800"/>
            <a:ext cx="14684628" cy="7859399"/>
          </a:xfrm>
          <a:custGeom>
            <a:avLst/>
            <a:gdLst/>
            <a:ahLst/>
            <a:cxnLst/>
            <a:rect l="l" t="t" r="r" b="b"/>
            <a:pathLst>
              <a:path w="14684628" h="7859399">
                <a:moveTo>
                  <a:pt x="0" y="0"/>
                </a:moveTo>
                <a:lnTo>
                  <a:pt x="14684627" y="0"/>
                </a:lnTo>
                <a:lnTo>
                  <a:pt x="14684627" y="7859400"/>
                </a:lnTo>
                <a:lnTo>
                  <a:pt x="0" y="7859400"/>
                </a:lnTo>
                <a:lnTo>
                  <a:pt x="0" y="0"/>
                </a:lnTo>
                <a:close/>
              </a:path>
            </a:pathLst>
          </a:custGeom>
          <a:blipFill>
            <a:blip r:embed="rId3">
              <a:extLst>
                <a:ext uri="{96DAC541-7B7A-43D3-8B79-37D633B846F1}">
                  <asvg:svgBlip xmlns:asvg="http://schemas.microsoft.com/office/drawing/2016/SVG/main" r:embed="rId4"/>
                </a:ext>
              </a:extLst>
            </a:blip>
            <a:stretch>
              <a:fillRect t="-20258"/>
            </a:stretch>
          </a:blipFill>
        </p:spPr>
        <p:txBody>
          <a:bodyPr/>
          <a:lstStyle/>
          <a:p>
            <a:endParaRPr lang="en-GB"/>
          </a:p>
        </p:txBody>
      </p:sp>
      <p:sp>
        <p:nvSpPr>
          <p:cNvPr id="4" name="Freeform 4"/>
          <p:cNvSpPr/>
          <p:nvPr/>
        </p:nvSpPr>
        <p:spPr>
          <a:xfrm>
            <a:off x="15047008" y="4257922"/>
            <a:ext cx="2965916" cy="6828198"/>
          </a:xfrm>
          <a:custGeom>
            <a:avLst/>
            <a:gdLst/>
            <a:ahLst/>
            <a:cxnLst/>
            <a:rect l="l" t="t" r="r" b="b"/>
            <a:pathLst>
              <a:path w="2965916" h="6828198">
                <a:moveTo>
                  <a:pt x="0" y="0"/>
                </a:moveTo>
                <a:lnTo>
                  <a:pt x="2965917" y="0"/>
                </a:lnTo>
                <a:lnTo>
                  <a:pt x="2965917" y="6828199"/>
                </a:lnTo>
                <a:lnTo>
                  <a:pt x="0" y="6828199"/>
                </a:lnTo>
                <a:lnTo>
                  <a:pt x="0" y="0"/>
                </a:lnTo>
                <a:close/>
              </a:path>
            </a:pathLst>
          </a:custGeom>
          <a:blipFill>
            <a:blip r:embed="rId5"/>
            <a:stretch>
              <a:fillRect/>
            </a:stretch>
          </a:blipFill>
        </p:spPr>
        <p:txBody>
          <a:bodyPr/>
          <a:lstStyle/>
          <a:p>
            <a:endParaRPr lang="en-GB"/>
          </a:p>
        </p:txBody>
      </p:sp>
      <p:sp>
        <p:nvSpPr>
          <p:cNvPr id="5" name="Freeform 5"/>
          <p:cNvSpPr/>
          <p:nvPr/>
        </p:nvSpPr>
        <p:spPr>
          <a:xfrm>
            <a:off x="-107017" y="7672021"/>
            <a:ext cx="4171532" cy="3569725"/>
          </a:xfrm>
          <a:custGeom>
            <a:avLst/>
            <a:gdLst/>
            <a:ahLst/>
            <a:cxnLst/>
            <a:rect l="l" t="t" r="r" b="b"/>
            <a:pathLst>
              <a:path w="4171532" h="3569725">
                <a:moveTo>
                  <a:pt x="0" y="0"/>
                </a:moveTo>
                <a:lnTo>
                  <a:pt x="4171532" y="0"/>
                </a:lnTo>
                <a:lnTo>
                  <a:pt x="4171532" y="3569725"/>
                </a:lnTo>
                <a:lnTo>
                  <a:pt x="0" y="3569725"/>
                </a:lnTo>
                <a:lnTo>
                  <a:pt x="0" y="0"/>
                </a:lnTo>
                <a:close/>
              </a:path>
            </a:pathLst>
          </a:custGeom>
          <a:blipFill>
            <a:blip r:embed="rId6"/>
            <a:stretch>
              <a:fillRect/>
            </a:stretch>
          </a:blipFill>
        </p:spPr>
        <p:txBody>
          <a:bodyPr/>
          <a:lstStyle/>
          <a:p>
            <a:endParaRPr lang="en-GB"/>
          </a:p>
        </p:txBody>
      </p:sp>
      <p:sp>
        <p:nvSpPr>
          <p:cNvPr id="6" name="TextBox 6"/>
          <p:cNvSpPr txBox="1"/>
          <p:nvPr/>
        </p:nvSpPr>
        <p:spPr>
          <a:xfrm>
            <a:off x="3227742" y="1737675"/>
            <a:ext cx="11613435" cy="1077218"/>
          </a:xfrm>
          <a:prstGeom prst="rect">
            <a:avLst/>
          </a:prstGeom>
        </p:spPr>
        <p:txBody>
          <a:bodyPr lIns="0" tIns="0" rIns="0" bIns="0" rtlCol="0" anchor="t">
            <a:spAutoFit/>
          </a:bodyPr>
          <a:lstStyle/>
          <a:p>
            <a:pPr marL="0" lvl="0" indent="0" algn="ctr">
              <a:lnSpc>
                <a:spcPts val="8435"/>
              </a:lnSpc>
              <a:spcBef>
                <a:spcPct val="0"/>
              </a:spcBef>
            </a:pPr>
            <a:r>
              <a:rPr lang="en-US" sz="11715" dirty="0">
                <a:solidFill>
                  <a:srgbClr val="6866E1"/>
                </a:solidFill>
                <a:latin typeface="Computer Says No"/>
              </a:rPr>
              <a:t> </a:t>
            </a:r>
            <a:r>
              <a:rPr lang="en-US" sz="11715" dirty="0">
                <a:solidFill>
                  <a:schemeClr val="bg1"/>
                </a:solidFill>
                <a:latin typeface="Computer Says No"/>
              </a:rPr>
              <a:t>FAQ</a:t>
            </a:r>
          </a:p>
        </p:txBody>
      </p:sp>
      <p:sp>
        <p:nvSpPr>
          <p:cNvPr id="7" name="TextBox 7"/>
          <p:cNvSpPr txBox="1"/>
          <p:nvPr/>
        </p:nvSpPr>
        <p:spPr>
          <a:xfrm>
            <a:off x="4742828" y="3048373"/>
            <a:ext cx="10469841" cy="2683971"/>
          </a:xfrm>
          <a:prstGeom prst="rect">
            <a:avLst/>
          </a:prstGeom>
        </p:spPr>
        <p:txBody>
          <a:bodyPr lIns="0" tIns="0" rIns="0" bIns="0" rtlCol="0" anchor="t">
            <a:spAutoFit/>
          </a:bodyPr>
          <a:lstStyle/>
          <a:p>
            <a:pPr marL="471059" lvl="1" indent="-235530">
              <a:lnSpc>
                <a:spcPts val="3534"/>
              </a:lnSpc>
              <a:buFont typeface="Arial"/>
              <a:buChar char="•"/>
            </a:pPr>
            <a:r>
              <a:rPr lang="en-US" sz="2181">
                <a:solidFill>
                  <a:srgbClr val="FFFFFF"/>
                </a:solidFill>
                <a:latin typeface="Poppins Light"/>
              </a:rPr>
              <a:t>How will PathFinder1.0 appeal to all students and not give generic recommendations?</a:t>
            </a:r>
          </a:p>
          <a:p>
            <a:pPr marL="471059" lvl="1" indent="-235530">
              <a:lnSpc>
                <a:spcPts val="3534"/>
              </a:lnSpc>
              <a:buFont typeface="Arial"/>
              <a:buChar char="•"/>
            </a:pPr>
            <a:r>
              <a:rPr lang="en-US" sz="2181">
                <a:solidFill>
                  <a:srgbClr val="FFFFFF"/>
                </a:solidFill>
                <a:latin typeface="Poppins Light"/>
              </a:rPr>
              <a:t>Since students will be inputting their own hobbies and interests and skill sets, the recommendations given will be directly aimed towards them and  will consist of job opportunities that join their skills and hobbies together.</a:t>
            </a:r>
          </a:p>
        </p:txBody>
      </p:sp>
      <p:sp>
        <p:nvSpPr>
          <p:cNvPr id="8" name="TextBox 8"/>
          <p:cNvSpPr txBox="1"/>
          <p:nvPr/>
        </p:nvSpPr>
        <p:spPr>
          <a:xfrm>
            <a:off x="4742828" y="6193228"/>
            <a:ext cx="10469841" cy="2683971"/>
          </a:xfrm>
          <a:prstGeom prst="rect">
            <a:avLst/>
          </a:prstGeom>
        </p:spPr>
        <p:txBody>
          <a:bodyPr lIns="0" tIns="0" rIns="0" bIns="0" rtlCol="0" anchor="t">
            <a:spAutoFit/>
          </a:bodyPr>
          <a:lstStyle/>
          <a:p>
            <a:pPr marL="471059" lvl="1" indent="-235530">
              <a:lnSpc>
                <a:spcPts val="3534"/>
              </a:lnSpc>
              <a:buFont typeface="Arial"/>
              <a:buChar char="•"/>
            </a:pPr>
            <a:r>
              <a:rPr lang="en-US" sz="2181">
                <a:solidFill>
                  <a:srgbClr val="FFFFFF"/>
                </a:solidFill>
                <a:latin typeface="Poppins Light"/>
              </a:rPr>
              <a:t>Can it be used by teachers as well?</a:t>
            </a:r>
          </a:p>
          <a:p>
            <a:pPr marL="471059" lvl="1" indent="-235530">
              <a:lnSpc>
                <a:spcPts val="3534"/>
              </a:lnSpc>
              <a:buFont typeface="Arial"/>
              <a:buChar char="•"/>
            </a:pPr>
            <a:r>
              <a:rPr lang="en-US" sz="2181">
                <a:solidFill>
                  <a:srgbClr val="FFFFFF"/>
                </a:solidFill>
                <a:latin typeface="Poppins Light"/>
              </a:rPr>
              <a:t>Yes of course, teachers can be seated with their disciples and make sure  that any information given by PathFinder1.0 to the students is understood by them. The people who can make the most use of PathFinder1.0 are academic advisors who now have an interactive platform to present to students.</a:t>
            </a:r>
          </a:p>
        </p:txBody>
      </p:sp>
      <p:sp>
        <p:nvSpPr>
          <p:cNvPr id="9" name="AutoShape 9"/>
          <p:cNvSpPr/>
          <p:nvPr/>
        </p:nvSpPr>
        <p:spPr>
          <a:xfrm flipV="1">
            <a:off x="4412617" y="5774369"/>
            <a:ext cx="11130264" cy="84358"/>
          </a:xfrm>
          <a:prstGeom prst="line">
            <a:avLst/>
          </a:prstGeom>
          <a:ln w="38100" cap="flat">
            <a:solidFill>
              <a:srgbClr val="FFFFFF"/>
            </a:solidFill>
            <a:prstDash val="solid"/>
            <a:headEnd type="none" w="sm" len="sm"/>
            <a:tailEnd type="none" w="sm" len="sm"/>
          </a:ln>
        </p:spPr>
        <p:txBody>
          <a:bodyPr/>
          <a:lstStyle/>
          <a:p>
            <a:endParaRPr lang="en-GB"/>
          </a:p>
        </p:txBody>
      </p:sp>
      <p:sp>
        <p:nvSpPr>
          <p:cNvPr id="10" name="Freeform 10"/>
          <p:cNvSpPr/>
          <p:nvPr/>
        </p:nvSpPr>
        <p:spPr>
          <a:xfrm>
            <a:off x="2525894" y="3834856"/>
            <a:ext cx="1886578" cy="1555641"/>
          </a:xfrm>
          <a:custGeom>
            <a:avLst/>
            <a:gdLst/>
            <a:ahLst/>
            <a:cxnLst/>
            <a:rect l="l" t="t" r="r" b="b"/>
            <a:pathLst>
              <a:path w="1886578" h="1555641">
                <a:moveTo>
                  <a:pt x="0" y="0"/>
                </a:moveTo>
                <a:lnTo>
                  <a:pt x="1886578" y="0"/>
                </a:lnTo>
                <a:lnTo>
                  <a:pt x="1886578" y="1555641"/>
                </a:lnTo>
                <a:lnTo>
                  <a:pt x="0" y="155564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GB"/>
          </a:p>
        </p:txBody>
      </p:sp>
      <p:sp>
        <p:nvSpPr>
          <p:cNvPr id="11" name="TextBox 11"/>
          <p:cNvSpPr txBox="1"/>
          <p:nvPr/>
        </p:nvSpPr>
        <p:spPr>
          <a:xfrm>
            <a:off x="2812498" y="4111734"/>
            <a:ext cx="1420551" cy="1260582"/>
          </a:xfrm>
          <a:prstGeom prst="rect">
            <a:avLst/>
          </a:prstGeom>
        </p:spPr>
        <p:txBody>
          <a:bodyPr lIns="0" tIns="0" rIns="0" bIns="0" rtlCol="0" anchor="t">
            <a:spAutoFit/>
          </a:bodyPr>
          <a:lstStyle/>
          <a:p>
            <a:pPr marL="0" lvl="0" indent="0" algn="ctr">
              <a:lnSpc>
                <a:spcPts val="8435"/>
              </a:lnSpc>
              <a:spcBef>
                <a:spcPct val="0"/>
              </a:spcBef>
            </a:pPr>
            <a:r>
              <a:rPr lang="en-US" sz="11715">
                <a:solidFill>
                  <a:srgbClr val="6866E1"/>
                </a:solidFill>
                <a:latin typeface="Computer Says No"/>
              </a:rPr>
              <a:t>01</a:t>
            </a:r>
          </a:p>
        </p:txBody>
      </p:sp>
      <p:sp>
        <p:nvSpPr>
          <p:cNvPr id="12" name="Freeform 12"/>
          <p:cNvSpPr/>
          <p:nvPr/>
        </p:nvSpPr>
        <p:spPr>
          <a:xfrm>
            <a:off x="2525894" y="6554525"/>
            <a:ext cx="1886578" cy="1555641"/>
          </a:xfrm>
          <a:custGeom>
            <a:avLst/>
            <a:gdLst/>
            <a:ahLst/>
            <a:cxnLst/>
            <a:rect l="l" t="t" r="r" b="b"/>
            <a:pathLst>
              <a:path w="1886578" h="1555641">
                <a:moveTo>
                  <a:pt x="0" y="0"/>
                </a:moveTo>
                <a:lnTo>
                  <a:pt x="1886578" y="0"/>
                </a:lnTo>
                <a:lnTo>
                  <a:pt x="1886578" y="1555641"/>
                </a:lnTo>
                <a:lnTo>
                  <a:pt x="0" y="155564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GB"/>
          </a:p>
        </p:txBody>
      </p:sp>
      <p:sp>
        <p:nvSpPr>
          <p:cNvPr id="13" name="TextBox 13"/>
          <p:cNvSpPr txBox="1"/>
          <p:nvPr/>
        </p:nvSpPr>
        <p:spPr>
          <a:xfrm>
            <a:off x="2812498" y="6831403"/>
            <a:ext cx="1420551" cy="1260582"/>
          </a:xfrm>
          <a:prstGeom prst="rect">
            <a:avLst/>
          </a:prstGeom>
        </p:spPr>
        <p:txBody>
          <a:bodyPr lIns="0" tIns="0" rIns="0" bIns="0" rtlCol="0" anchor="t">
            <a:spAutoFit/>
          </a:bodyPr>
          <a:lstStyle/>
          <a:p>
            <a:pPr marL="0" lvl="0" indent="0" algn="ctr">
              <a:lnSpc>
                <a:spcPts val="8435"/>
              </a:lnSpc>
              <a:spcBef>
                <a:spcPct val="0"/>
              </a:spcBef>
            </a:pPr>
            <a:r>
              <a:rPr lang="en-US" sz="11715">
                <a:solidFill>
                  <a:srgbClr val="6866E1"/>
                </a:solidFill>
                <a:latin typeface="Computer Says No"/>
              </a:rPr>
              <a:t>02</a:t>
            </a:r>
          </a:p>
        </p:txBody>
      </p:sp>
      <p:sp>
        <p:nvSpPr>
          <p:cNvPr id="14" name="Freeform 14"/>
          <p:cNvSpPr/>
          <p:nvPr/>
        </p:nvSpPr>
        <p:spPr>
          <a:xfrm>
            <a:off x="13941740" y="-4440594"/>
            <a:ext cx="8339294" cy="7136224"/>
          </a:xfrm>
          <a:custGeom>
            <a:avLst/>
            <a:gdLst/>
            <a:ahLst/>
            <a:cxnLst/>
            <a:rect l="l" t="t" r="r" b="b"/>
            <a:pathLst>
              <a:path w="8339294" h="7136224">
                <a:moveTo>
                  <a:pt x="0" y="0"/>
                </a:moveTo>
                <a:lnTo>
                  <a:pt x="8339295" y="0"/>
                </a:lnTo>
                <a:lnTo>
                  <a:pt x="8339295" y="7136224"/>
                </a:lnTo>
                <a:lnTo>
                  <a:pt x="0" y="7136224"/>
                </a:lnTo>
                <a:lnTo>
                  <a:pt x="0" y="0"/>
                </a:lnTo>
                <a:close/>
              </a:path>
            </a:pathLst>
          </a:custGeom>
          <a:blipFill>
            <a:blip r:embed="rId6"/>
            <a:stretch>
              <a:fillRect/>
            </a:stretch>
          </a:blipFill>
        </p:spPr>
        <p:txBody>
          <a:bodyPr/>
          <a:lstStyle/>
          <a:p>
            <a:endParaRPr lang="en-GB"/>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63916" b="-86898"/>
            </a:stretch>
          </a:blipFill>
        </p:spPr>
        <p:txBody>
          <a:bodyPr/>
          <a:lstStyle/>
          <a:p>
            <a:endParaRPr lang="en-GB"/>
          </a:p>
        </p:txBody>
      </p:sp>
      <p:sp>
        <p:nvSpPr>
          <p:cNvPr id="3" name="Freeform 3"/>
          <p:cNvSpPr/>
          <p:nvPr/>
        </p:nvSpPr>
        <p:spPr>
          <a:xfrm>
            <a:off x="2934527" y="1535574"/>
            <a:ext cx="3497870" cy="3497870"/>
          </a:xfrm>
          <a:custGeom>
            <a:avLst/>
            <a:gdLst/>
            <a:ahLst/>
            <a:cxnLst/>
            <a:rect l="l" t="t" r="r" b="b"/>
            <a:pathLst>
              <a:path w="3497870" h="3497870">
                <a:moveTo>
                  <a:pt x="0" y="0"/>
                </a:moveTo>
                <a:lnTo>
                  <a:pt x="3497870" y="0"/>
                </a:lnTo>
                <a:lnTo>
                  <a:pt x="3497870" y="3497870"/>
                </a:lnTo>
                <a:lnTo>
                  <a:pt x="0" y="349787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GB"/>
          </a:p>
        </p:txBody>
      </p:sp>
      <p:sp>
        <p:nvSpPr>
          <p:cNvPr id="4" name="Freeform 4"/>
          <p:cNvSpPr/>
          <p:nvPr/>
        </p:nvSpPr>
        <p:spPr>
          <a:xfrm>
            <a:off x="4817903" y="3447501"/>
            <a:ext cx="3497870" cy="3497870"/>
          </a:xfrm>
          <a:custGeom>
            <a:avLst/>
            <a:gdLst/>
            <a:ahLst/>
            <a:cxnLst/>
            <a:rect l="l" t="t" r="r" b="b"/>
            <a:pathLst>
              <a:path w="3497870" h="3497870">
                <a:moveTo>
                  <a:pt x="0" y="0"/>
                </a:moveTo>
                <a:lnTo>
                  <a:pt x="3497870" y="0"/>
                </a:lnTo>
                <a:lnTo>
                  <a:pt x="3497870" y="3497870"/>
                </a:lnTo>
                <a:lnTo>
                  <a:pt x="0" y="349787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GB"/>
          </a:p>
        </p:txBody>
      </p:sp>
      <p:sp>
        <p:nvSpPr>
          <p:cNvPr id="5" name="Freeform 5"/>
          <p:cNvSpPr/>
          <p:nvPr/>
        </p:nvSpPr>
        <p:spPr>
          <a:xfrm>
            <a:off x="2931282" y="5253556"/>
            <a:ext cx="3497870" cy="3497870"/>
          </a:xfrm>
          <a:custGeom>
            <a:avLst/>
            <a:gdLst/>
            <a:ahLst/>
            <a:cxnLst/>
            <a:rect l="l" t="t" r="r" b="b"/>
            <a:pathLst>
              <a:path w="3497870" h="3497870">
                <a:moveTo>
                  <a:pt x="0" y="0"/>
                </a:moveTo>
                <a:lnTo>
                  <a:pt x="3497871" y="0"/>
                </a:lnTo>
                <a:lnTo>
                  <a:pt x="3497871" y="3497870"/>
                </a:lnTo>
                <a:lnTo>
                  <a:pt x="0" y="349787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GB"/>
          </a:p>
        </p:txBody>
      </p:sp>
      <p:sp>
        <p:nvSpPr>
          <p:cNvPr id="6" name="Freeform 6"/>
          <p:cNvSpPr/>
          <p:nvPr/>
        </p:nvSpPr>
        <p:spPr>
          <a:xfrm>
            <a:off x="1028700" y="3447501"/>
            <a:ext cx="3497870" cy="3497870"/>
          </a:xfrm>
          <a:custGeom>
            <a:avLst/>
            <a:gdLst/>
            <a:ahLst/>
            <a:cxnLst/>
            <a:rect l="l" t="t" r="r" b="b"/>
            <a:pathLst>
              <a:path w="3497870" h="3497870">
                <a:moveTo>
                  <a:pt x="0" y="0"/>
                </a:moveTo>
                <a:lnTo>
                  <a:pt x="3497870" y="0"/>
                </a:lnTo>
                <a:lnTo>
                  <a:pt x="3497870" y="3497870"/>
                </a:lnTo>
                <a:lnTo>
                  <a:pt x="0" y="349787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GB"/>
          </a:p>
        </p:txBody>
      </p:sp>
      <p:sp>
        <p:nvSpPr>
          <p:cNvPr id="7" name="Freeform 7"/>
          <p:cNvSpPr/>
          <p:nvPr/>
        </p:nvSpPr>
        <p:spPr>
          <a:xfrm>
            <a:off x="-3900191" y="-3935015"/>
            <a:ext cx="7800381" cy="6821864"/>
          </a:xfrm>
          <a:custGeom>
            <a:avLst/>
            <a:gdLst/>
            <a:ahLst/>
            <a:cxnLst/>
            <a:rect l="l" t="t" r="r" b="b"/>
            <a:pathLst>
              <a:path w="7800381" h="6821864">
                <a:moveTo>
                  <a:pt x="0" y="0"/>
                </a:moveTo>
                <a:lnTo>
                  <a:pt x="7800382" y="0"/>
                </a:lnTo>
                <a:lnTo>
                  <a:pt x="7800382" y="6821864"/>
                </a:lnTo>
                <a:lnTo>
                  <a:pt x="0" y="6821864"/>
                </a:lnTo>
                <a:lnTo>
                  <a:pt x="0" y="0"/>
                </a:lnTo>
                <a:close/>
              </a:path>
            </a:pathLst>
          </a:custGeom>
          <a:blipFill>
            <a:blip r:embed="rId5"/>
            <a:stretch>
              <a:fillRect/>
            </a:stretch>
          </a:blipFill>
        </p:spPr>
        <p:txBody>
          <a:bodyPr/>
          <a:lstStyle/>
          <a:p>
            <a:endParaRPr lang="en-GB"/>
          </a:p>
        </p:txBody>
      </p:sp>
      <p:sp>
        <p:nvSpPr>
          <p:cNvPr id="8" name="Freeform 8"/>
          <p:cNvSpPr/>
          <p:nvPr/>
        </p:nvSpPr>
        <p:spPr>
          <a:xfrm>
            <a:off x="12841328" y="3284509"/>
            <a:ext cx="5198484" cy="8229600"/>
          </a:xfrm>
          <a:custGeom>
            <a:avLst/>
            <a:gdLst/>
            <a:ahLst/>
            <a:cxnLst/>
            <a:rect l="l" t="t" r="r" b="b"/>
            <a:pathLst>
              <a:path w="5198484" h="8229600">
                <a:moveTo>
                  <a:pt x="0" y="0"/>
                </a:moveTo>
                <a:lnTo>
                  <a:pt x="5198484" y="0"/>
                </a:lnTo>
                <a:lnTo>
                  <a:pt x="5198484" y="8229600"/>
                </a:lnTo>
                <a:lnTo>
                  <a:pt x="0" y="8229600"/>
                </a:lnTo>
                <a:lnTo>
                  <a:pt x="0" y="0"/>
                </a:lnTo>
                <a:close/>
              </a:path>
            </a:pathLst>
          </a:custGeom>
          <a:blipFill>
            <a:blip r:embed="rId6"/>
            <a:stretch>
              <a:fillRect/>
            </a:stretch>
          </a:blipFill>
        </p:spPr>
        <p:txBody>
          <a:bodyPr/>
          <a:lstStyle/>
          <a:p>
            <a:endParaRPr lang="en-GB"/>
          </a:p>
        </p:txBody>
      </p:sp>
      <p:sp>
        <p:nvSpPr>
          <p:cNvPr id="9" name="TextBox 9"/>
          <p:cNvSpPr txBox="1"/>
          <p:nvPr/>
        </p:nvSpPr>
        <p:spPr>
          <a:xfrm>
            <a:off x="7999328" y="1781683"/>
            <a:ext cx="8823892" cy="1333698"/>
          </a:xfrm>
          <a:prstGeom prst="rect">
            <a:avLst/>
          </a:prstGeom>
        </p:spPr>
        <p:txBody>
          <a:bodyPr lIns="0" tIns="0" rIns="0" bIns="0" rtlCol="0" anchor="t">
            <a:spAutoFit/>
          </a:bodyPr>
          <a:lstStyle/>
          <a:p>
            <a:pPr marL="0" lvl="0" indent="0">
              <a:lnSpc>
                <a:spcPts val="10368"/>
              </a:lnSpc>
              <a:spcBef>
                <a:spcPct val="0"/>
              </a:spcBef>
            </a:pPr>
            <a:r>
              <a:rPr lang="en-US" sz="14400" dirty="0">
                <a:solidFill>
                  <a:srgbClr val="6866E1"/>
                </a:solidFill>
                <a:latin typeface="Computer Says No"/>
              </a:rPr>
              <a:t> </a:t>
            </a:r>
            <a:r>
              <a:rPr lang="en-US" sz="14400" dirty="0">
                <a:solidFill>
                  <a:schemeClr val="bg1"/>
                </a:solidFill>
                <a:latin typeface="Computer Says No"/>
              </a:rPr>
              <a:t>ANY QUESTIONS?</a:t>
            </a:r>
          </a:p>
        </p:txBody>
      </p:sp>
      <p:sp>
        <p:nvSpPr>
          <p:cNvPr id="10" name="Freeform 10"/>
          <p:cNvSpPr/>
          <p:nvPr/>
        </p:nvSpPr>
        <p:spPr>
          <a:xfrm>
            <a:off x="4051768" y="2737251"/>
            <a:ext cx="1256899" cy="1256899"/>
          </a:xfrm>
          <a:custGeom>
            <a:avLst/>
            <a:gdLst/>
            <a:ahLst/>
            <a:cxnLst/>
            <a:rect l="l" t="t" r="r" b="b"/>
            <a:pathLst>
              <a:path w="1256899" h="1256899">
                <a:moveTo>
                  <a:pt x="0" y="0"/>
                </a:moveTo>
                <a:lnTo>
                  <a:pt x="1256899" y="0"/>
                </a:lnTo>
                <a:lnTo>
                  <a:pt x="1256899" y="1256899"/>
                </a:lnTo>
                <a:lnTo>
                  <a:pt x="0" y="125689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GB"/>
          </a:p>
        </p:txBody>
      </p:sp>
      <p:sp>
        <p:nvSpPr>
          <p:cNvPr id="11" name="Freeform 11"/>
          <p:cNvSpPr/>
          <p:nvPr/>
        </p:nvSpPr>
        <p:spPr>
          <a:xfrm>
            <a:off x="5903408" y="4537149"/>
            <a:ext cx="1326860" cy="1256899"/>
          </a:xfrm>
          <a:custGeom>
            <a:avLst/>
            <a:gdLst/>
            <a:ahLst/>
            <a:cxnLst/>
            <a:rect l="l" t="t" r="r" b="b"/>
            <a:pathLst>
              <a:path w="1326860" h="1256899">
                <a:moveTo>
                  <a:pt x="0" y="0"/>
                </a:moveTo>
                <a:lnTo>
                  <a:pt x="1326860" y="0"/>
                </a:lnTo>
                <a:lnTo>
                  <a:pt x="1326860" y="1256899"/>
                </a:lnTo>
                <a:lnTo>
                  <a:pt x="0" y="1256899"/>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txBody>
          <a:bodyPr/>
          <a:lstStyle/>
          <a:p>
            <a:endParaRPr lang="en-GB"/>
          </a:p>
        </p:txBody>
      </p:sp>
      <p:sp>
        <p:nvSpPr>
          <p:cNvPr id="12" name="Freeform 12"/>
          <p:cNvSpPr/>
          <p:nvPr/>
        </p:nvSpPr>
        <p:spPr>
          <a:xfrm>
            <a:off x="2141123" y="4537149"/>
            <a:ext cx="1273023" cy="1318574"/>
          </a:xfrm>
          <a:custGeom>
            <a:avLst/>
            <a:gdLst/>
            <a:ahLst/>
            <a:cxnLst/>
            <a:rect l="l" t="t" r="r" b="b"/>
            <a:pathLst>
              <a:path w="1273023" h="1318574">
                <a:moveTo>
                  <a:pt x="0" y="0"/>
                </a:moveTo>
                <a:lnTo>
                  <a:pt x="1273024" y="0"/>
                </a:lnTo>
                <a:lnTo>
                  <a:pt x="1273024" y="1318574"/>
                </a:lnTo>
                <a:lnTo>
                  <a:pt x="0" y="1318574"/>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txBody>
          <a:bodyPr/>
          <a:lstStyle/>
          <a:p>
            <a:endParaRPr lang="en-GB"/>
          </a:p>
        </p:txBody>
      </p:sp>
      <p:sp>
        <p:nvSpPr>
          <p:cNvPr id="13" name="Freeform 13"/>
          <p:cNvSpPr/>
          <p:nvPr/>
        </p:nvSpPr>
        <p:spPr>
          <a:xfrm>
            <a:off x="4042303" y="6368372"/>
            <a:ext cx="1551199" cy="1204295"/>
          </a:xfrm>
          <a:custGeom>
            <a:avLst/>
            <a:gdLst/>
            <a:ahLst/>
            <a:cxnLst/>
            <a:rect l="l" t="t" r="r" b="b"/>
            <a:pathLst>
              <a:path w="1551199" h="1204295">
                <a:moveTo>
                  <a:pt x="0" y="0"/>
                </a:moveTo>
                <a:lnTo>
                  <a:pt x="1551200" y="0"/>
                </a:lnTo>
                <a:lnTo>
                  <a:pt x="1551200" y="1204295"/>
                </a:lnTo>
                <a:lnTo>
                  <a:pt x="0" y="1204295"/>
                </a:lnTo>
                <a:lnTo>
                  <a:pt x="0" y="0"/>
                </a:lnTo>
                <a:close/>
              </a:path>
            </a:pathLst>
          </a:custGeom>
          <a:blipFill>
            <a:blip r:embed="rId13">
              <a:extLst>
                <a:ext uri="{96DAC541-7B7A-43D3-8B79-37D633B846F1}">
                  <asvg:svgBlip xmlns:asvg="http://schemas.microsoft.com/office/drawing/2016/SVG/main" r:embed="rId14"/>
                </a:ext>
              </a:extLst>
            </a:blip>
            <a:stretch>
              <a:fillRect/>
            </a:stretch>
          </a:blipFill>
          <a:ln cap="sq">
            <a:noFill/>
            <a:prstDash val="solid"/>
            <a:miter/>
          </a:ln>
        </p:spPr>
        <p:txBody>
          <a:bodyPr/>
          <a:lstStyle/>
          <a:p>
            <a:endParaRPr lang="en-GB"/>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TotalTime>
  <Words>712</Words>
  <Application>Microsoft Office PowerPoint</Application>
  <PresentationFormat>Custom</PresentationFormat>
  <Paragraphs>49</Paragraphs>
  <Slides>10</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vt:i4>
      </vt:variant>
    </vt:vector>
  </HeadingPairs>
  <TitlesOfParts>
    <vt:vector size="17" baseType="lpstr">
      <vt:lpstr>Arial</vt:lpstr>
      <vt:lpstr>Canva Sans</vt:lpstr>
      <vt:lpstr>Poppins</vt:lpstr>
      <vt:lpstr>Computer Says No</vt:lpstr>
      <vt:lpstr>Calibri</vt:lpstr>
      <vt:lpstr>Poppins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dc:title>
  <cp:lastModifiedBy>sumbal Imran</cp:lastModifiedBy>
  <cp:revision>3</cp:revision>
  <dcterms:created xsi:type="dcterms:W3CDTF">2006-08-16T00:00:00Z</dcterms:created>
  <dcterms:modified xsi:type="dcterms:W3CDTF">2024-03-03T06:25:04Z</dcterms:modified>
  <dc:identifier>DAF-YXAvX9E</dc:identifier>
</cp:coreProperties>
</file>